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2" r:id="rId7"/>
    <p:sldId id="271" r:id="rId8"/>
    <p:sldId id="272" r:id="rId9"/>
    <p:sldId id="263" r:id="rId10"/>
    <p:sldId id="264" r:id="rId11"/>
    <p:sldId id="265" r:id="rId12"/>
    <p:sldId id="266" r:id="rId13"/>
    <p:sldId id="273" r:id="rId14"/>
    <p:sldId id="267" r:id="rId15"/>
    <p:sldId id="268" r:id="rId16"/>
    <p:sldId id="269" r:id="rId17"/>
    <p:sldId id="275" r:id="rId18"/>
    <p:sldId id="270"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p:restoredTop sz="94674"/>
  </p:normalViewPr>
  <p:slideViewPr>
    <p:cSldViewPr snapToGrid="0" snapToObjects="1">
      <p:cViewPr varScale="1">
        <p:scale>
          <a:sx n="66" d="100"/>
          <a:sy n="66" d="100"/>
        </p:scale>
        <p:origin x="792" y="60"/>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6FEDE-F7A3-46B4-807C-76578BC532F1}" type="datetimeFigureOut">
              <a:rPr lang="en-US" smtClean="0"/>
              <a:t>2/3/2023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73F47-388D-4FE1-804E-540AF20EDE73}" type="slidenum">
              <a:rPr lang="en-US" smtClean="0"/>
              <a:t>‹Nº›</a:t>
            </a:fld>
            <a:endParaRPr lang="en-US"/>
          </a:p>
        </p:txBody>
      </p:sp>
    </p:spTree>
    <p:extLst>
      <p:ext uri="{BB962C8B-B14F-4D97-AF65-F5344CB8AC3E}">
        <p14:creationId xmlns:p14="http://schemas.microsoft.com/office/powerpoint/2010/main" val="175722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9973F47-388D-4FE1-804E-540AF20EDE73}" type="slidenum">
              <a:rPr lang="en-US" smtClean="0"/>
              <a:t>5</a:t>
            </a:fld>
            <a:endParaRPr lang="en-US"/>
          </a:p>
        </p:txBody>
      </p:sp>
    </p:spTree>
    <p:extLst>
      <p:ext uri="{BB962C8B-B14F-4D97-AF65-F5344CB8AC3E}">
        <p14:creationId xmlns:p14="http://schemas.microsoft.com/office/powerpoint/2010/main" val="1649799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9973F47-388D-4FE1-804E-540AF20EDE73}" type="slidenum">
              <a:rPr lang="en-US" smtClean="0"/>
              <a:t>6</a:t>
            </a:fld>
            <a:endParaRPr lang="en-US"/>
          </a:p>
        </p:txBody>
      </p:sp>
    </p:spTree>
    <p:extLst>
      <p:ext uri="{BB962C8B-B14F-4D97-AF65-F5344CB8AC3E}">
        <p14:creationId xmlns:p14="http://schemas.microsoft.com/office/powerpoint/2010/main" val="2228993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F99E6A-FCE6-6749-8E4A-330895AAA98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63C1FCA1-CC62-164B-B1F0-F5A476C0A5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E4F48354-E00B-0646-9754-7A77B7D13522}"/>
              </a:ext>
            </a:extLst>
          </p:cNvPr>
          <p:cNvSpPr>
            <a:spLocks noGrp="1"/>
          </p:cNvSpPr>
          <p:nvPr>
            <p:ph type="dt" sz="half" idx="10"/>
          </p:nvPr>
        </p:nvSpPr>
        <p:spPr/>
        <p:txBody>
          <a:bodyPr/>
          <a:lstStyle/>
          <a:p>
            <a:fld id="{73E1B0BD-5392-BC4E-A4E8-96FD9A742288}" type="datetimeFigureOut">
              <a:rPr lang="es-MX" smtClean="0"/>
              <a:t>03/02/2023</a:t>
            </a:fld>
            <a:endParaRPr lang="es-MX"/>
          </a:p>
        </p:txBody>
      </p:sp>
      <p:sp>
        <p:nvSpPr>
          <p:cNvPr id="5" name="Marcador de pie de página 4">
            <a:extLst>
              <a:ext uri="{FF2B5EF4-FFF2-40B4-BE49-F238E27FC236}">
                <a16:creationId xmlns:a16="http://schemas.microsoft.com/office/drawing/2014/main" id="{D4853079-B5DA-2D44-8AAB-81DD3CE262F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B0F6833-B051-C44F-8695-9C14F7EA0E9C}"/>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3803869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41ADD-4B4C-3F44-AAA1-1249448AEDE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309BEB9-4170-2D4A-A421-F36D3F4B9C72}"/>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2952DDC0-E734-BC4B-A993-B555F10FAD67}"/>
              </a:ext>
            </a:extLst>
          </p:cNvPr>
          <p:cNvSpPr>
            <a:spLocks noGrp="1"/>
          </p:cNvSpPr>
          <p:nvPr>
            <p:ph type="dt" sz="half" idx="10"/>
          </p:nvPr>
        </p:nvSpPr>
        <p:spPr/>
        <p:txBody>
          <a:bodyPr/>
          <a:lstStyle/>
          <a:p>
            <a:fld id="{73E1B0BD-5392-BC4E-A4E8-96FD9A742288}" type="datetimeFigureOut">
              <a:rPr lang="es-MX" smtClean="0"/>
              <a:t>03/02/2023</a:t>
            </a:fld>
            <a:endParaRPr lang="es-MX"/>
          </a:p>
        </p:txBody>
      </p:sp>
      <p:sp>
        <p:nvSpPr>
          <p:cNvPr id="5" name="Marcador de pie de página 4">
            <a:extLst>
              <a:ext uri="{FF2B5EF4-FFF2-40B4-BE49-F238E27FC236}">
                <a16:creationId xmlns:a16="http://schemas.microsoft.com/office/drawing/2014/main" id="{E1B88D21-72BE-6D4E-9A30-19FFEF58EDF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EA54565-4061-CD49-841F-E290BF9F407F}"/>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172464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330555D-26F2-C049-BDA6-80F4187C8BB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BA24903-C2D8-E644-909F-BBAE4D28711A}"/>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E5444379-9629-BA47-8A9A-2DD3DA10E80D}"/>
              </a:ext>
            </a:extLst>
          </p:cNvPr>
          <p:cNvSpPr>
            <a:spLocks noGrp="1"/>
          </p:cNvSpPr>
          <p:nvPr>
            <p:ph type="dt" sz="half" idx="10"/>
          </p:nvPr>
        </p:nvSpPr>
        <p:spPr/>
        <p:txBody>
          <a:bodyPr/>
          <a:lstStyle/>
          <a:p>
            <a:fld id="{73E1B0BD-5392-BC4E-A4E8-96FD9A742288}" type="datetimeFigureOut">
              <a:rPr lang="es-MX" smtClean="0"/>
              <a:t>03/02/2023</a:t>
            </a:fld>
            <a:endParaRPr lang="es-MX"/>
          </a:p>
        </p:txBody>
      </p:sp>
      <p:sp>
        <p:nvSpPr>
          <p:cNvPr id="5" name="Marcador de pie de página 4">
            <a:extLst>
              <a:ext uri="{FF2B5EF4-FFF2-40B4-BE49-F238E27FC236}">
                <a16:creationId xmlns:a16="http://schemas.microsoft.com/office/drawing/2014/main" id="{91C5A6D7-69F7-0646-9EFB-8E91E85906A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FD9D47F-2E81-544A-9697-2A23D4CE556A}"/>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1441163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AE1ED-26A1-7E43-AD5D-39A9E597AA0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3FA6D13-22F9-A04C-AC11-F0D1A1811E0D}"/>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54AA2F01-97E2-D54F-BD1D-40190D28727F}"/>
              </a:ext>
            </a:extLst>
          </p:cNvPr>
          <p:cNvSpPr>
            <a:spLocks noGrp="1"/>
          </p:cNvSpPr>
          <p:nvPr>
            <p:ph type="dt" sz="half" idx="10"/>
          </p:nvPr>
        </p:nvSpPr>
        <p:spPr/>
        <p:txBody>
          <a:bodyPr/>
          <a:lstStyle/>
          <a:p>
            <a:fld id="{73E1B0BD-5392-BC4E-A4E8-96FD9A742288}" type="datetimeFigureOut">
              <a:rPr lang="es-MX" smtClean="0"/>
              <a:t>03/02/2023</a:t>
            </a:fld>
            <a:endParaRPr lang="es-MX"/>
          </a:p>
        </p:txBody>
      </p:sp>
      <p:sp>
        <p:nvSpPr>
          <p:cNvPr id="5" name="Marcador de pie de página 4">
            <a:extLst>
              <a:ext uri="{FF2B5EF4-FFF2-40B4-BE49-F238E27FC236}">
                <a16:creationId xmlns:a16="http://schemas.microsoft.com/office/drawing/2014/main" id="{BA112EEA-A32D-834F-975B-8A5417B2831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39EC266-08F4-D047-8CBF-601AA357D0C6}"/>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401240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06C5D-703C-CD45-8239-9EC5FBB21B7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93377AC-9C20-D344-B144-6BC3863D5B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7C326E50-A5F4-8C4E-9D10-3059D8B5D922}"/>
              </a:ext>
            </a:extLst>
          </p:cNvPr>
          <p:cNvSpPr>
            <a:spLocks noGrp="1"/>
          </p:cNvSpPr>
          <p:nvPr>
            <p:ph type="dt" sz="half" idx="10"/>
          </p:nvPr>
        </p:nvSpPr>
        <p:spPr/>
        <p:txBody>
          <a:bodyPr/>
          <a:lstStyle/>
          <a:p>
            <a:fld id="{73E1B0BD-5392-BC4E-A4E8-96FD9A742288}" type="datetimeFigureOut">
              <a:rPr lang="es-MX" smtClean="0"/>
              <a:t>03/02/2023</a:t>
            </a:fld>
            <a:endParaRPr lang="es-MX"/>
          </a:p>
        </p:txBody>
      </p:sp>
      <p:sp>
        <p:nvSpPr>
          <p:cNvPr id="5" name="Marcador de pie de página 4">
            <a:extLst>
              <a:ext uri="{FF2B5EF4-FFF2-40B4-BE49-F238E27FC236}">
                <a16:creationId xmlns:a16="http://schemas.microsoft.com/office/drawing/2014/main" id="{70FED50F-DDB0-424D-8A74-155547611C8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232A10B-E085-8043-824D-4B676D000C10}"/>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194842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729227-305D-C542-9CCC-D543B3B4EDA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667CC39-A3A5-BE43-A4A0-0FF01A21EB65}"/>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9C82800E-3E31-A943-A736-7701F042B734}"/>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2D66D80E-3107-C347-BFB2-C5585736CA00}"/>
              </a:ext>
            </a:extLst>
          </p:cNvPr>
          <p:cNvSpPr>
            <a:spLocks noGrp="1"/>
          </p:cNvSpPr>
          <p:nvPr>
            <p:ph type="dt" sz="half" idx="10"/>
          </p:nvPr>
        </p:nvSpPr>
        <p:spPr/>
        <p:txBody>
          <a:bodyPr/>
          <a:lstStyle/>
          <a:p>
            <a:fld id="{73E1B0BD-5392-BC4E-A4E8-96FD9A742288}" type="datetimeFigureOut">
              <a:rPr lang="es-MX" smtClean="0"/>
              <a:t>03/02/2023</a:t>
            </a:fld>
            <a:endParaRPr lang="es-MX"/>
          </a:p>
        </p:txBody>
      </p:sp>
      <p:sp>
        <p:nvSpPr>
          <p:cNvPr id="6" name="Marcador de pie de página 5">
            <a:extLst>
              <a:ext uri="{FF2B5EF4-FFF2-40B4-BE49-F238E27FC236}">
                <a16:creationId xmlns:a16="http://schemas.microsoft.com/office/drawing/2014/main" id="{02AF80F7-C15B-4C46-B498-B1C3ED01EA2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4B4B74C-792A-C34B-9210-4D1E6088123B}"/>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316675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FB0195-7C69-BB47-8D78-E2725C6BA2C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17DC003-D285-F747-9E09-2C1C831500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D3A93772-3C67-0042-B1C9-91E27944ABA3}"/>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B57141A3-D10B-7A4B-ADE9-D66AC8D642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99DBD5AD-3F7A-8F4A-811B-86BBADAA7574}"/>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640BD8AE-B96D-304B-98B5-84094440B89A}"/>
              </a:ext>
            </a:extLst>
          </p:cNvPr>
          <p:cNvSpPr>
            <a:spLocks noGrp="1"/>
          </p:cNvSpPr>
          <p:nvPr>
            <p:ph type="dt" sz="half" idx="10"/>
          </p:nvPr>
        </p:nvSpPr>
        <p:spPr/>
        <p:txBody>
          <a:bodyPr/>
          <a:lstStyle/>
          <a:p>
            <a:fld id="{73E1B0BD-5392-BC4E-A4E8-96FD9A742288}" type="datetimeFigureOut">
              <a:rPr lang="es-MX" smtClean="0"/>
              <a:t>03/02/2023</a:t>
            </a:fld>
            <a:endParaRPr lang="es-MX"/>
          </a:p>
        </p:txBody>
      </p:sp>
      <p:sp>
        <p:nvSpPr>
          <p:cNvPr id="8" name="Marcador de pie de página 7">
            <a:extLst>
              <a:ext uri="{FF2B5EF4-FFF2-40B4-BE49-F238E27FC236}">
                <a16:creationId xmlns:a16="http://schemas.microsoft.com/office/drawing/2014/main" id="{DEDDF77A-191C-134A-9B55-25D74BC134E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F365D6F-87CC-4640-B6F8-B13ED65ABA4D}"/>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310598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342FDD-6FEC-2B4A-A8EE-6DFC1242F05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02B39A10-2FD6-2A4E-8AF5-EE0D904ECBA5}"/>
              </a:ext>
            </a:extLst>
          </p:cNvPr>
          <p:cNvSpPr>
            <a:spLocks noGrp="1"/>
          </p:cNvSpPr>
          <p:nvPr>
            <p:ph type="dt" sz="half" idx="10"/>
          </p:nvPr>
        </p:nvSpPr>
        <p:spPr/>
        <p:txBody>
          <a:bodyPr/>
          <a:lstStyle/>
          <a:p>
            <a:fld id="{73E1B0BD-5392-BC4E-A4E8-96FD9A742288}" type="datetimeFigureOut">
              <a:rPr lang="es-MX" smtClean="0"/>
              <a:t>03/02/2023</a:t>
            </a:fld>
            <a:endParaRPr lang="es-MX"/>
          </a:p>
        </p:txBody>
      </p:sp>
      <p:sp>
        <p:nvSpPr>
          <p:cNvPr id="4" name="Marcador de pie de página 3">
            <a:extLst>
              <a:ext uri="{FF2B5EF4-FFF2-40B4-BE49-F238E27FC236}">
                <a16:creationId xmlns:a16="http://schemas.microsoft.com/office/drawing/2014/main" id="{D20ADB2D-7BD0-134A-BD3A-06CFB33B50A5}"/>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8F9C878A-186B-B845-8695-DF0A2E71A31D}"/>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3818223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3AC2783-C67A-EA46-A651-29A9ED8452D0}"/>
              </a:ext>
            </a:extLst>
          </p:cNvPr>
          <p:cNvSpPr>
            <a:spLocks noGrp="1"/>
          </p:cNvSpPr>
          <p:nvPr>
            <p:ph type="dt" sz="half" idx="10"/>
          </p:nvPr>
        </p:nvSpPr>
        <p:spPr/>
        <p:txBody>
          <a:bodyPr/>
          <a:lstStyle/>
          <a:p>
            <a:fld id="{73E1B0BD-5392-BC4E-A4E8-96FD9A742288}" type="datetimeFigureOut">
              <a:rPr lang="es-MX" smtClean="0"/>
              <a:t>03/02/2023</a:t>
            </a:fld>
            <a:endParaRPr lang="es-MX"/>
          </a:p>
        </p:txBody>
      </p:sp>
      <p:sp>
        <p:nvSpPr>
          <p:cNvPr id="3" name="Marcador de pie de página 2">
            <a:extLst>
              <a:ext uri="{FF2B5EF4-FFF2-40B4-BE49-F238E27FC236}">
                <a16:creationId xmlns:a16="http://schemas.microsoft.com/office/drawing/2014/main" id="{FD83FA07-B3BF-4C43-9A9A-E6CB84DF876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5E47ABE-9D12-F345-B654-E0EFABBDE949}"/>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230517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BCB83C-E6C5-014E-8141-2681655F732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F7777C4-EC6E-764B-B623-F5CA65BF53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47D74E83-9285-D246-8D68-981AB0CFA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D4925D44-D017-F84A-8497-C68E29E84AED}"/>
              </a:ext>
            </a:extLst>
          </p:cNvPr>
          <p:cNvSpPr>
            <a:spLocks noGrp="1"/>
          </p:cNvSpPr>
          <p:nvPr>
            <p:ph type="dt" sz="half" idx="10"/>
          </p:nvPr>
        </p:nvSpPr>
        <p:spPr/>
        <p:txBody>
          <a:bodyPr/>
          <a:lstStyle/>
          <a:p>
            <a:fld id="{73E1B0BD-5392-BC4E-A4E8-96FD9A742288}" type="datetimeFigureOut">
              <a:rPr lang="es-MX" smtClean="0"/>
              <a:t>03/02/2023</a:t>
            </a:fld>
            <a:endParaRPr lang="es-MX"/>
          </a:p>
        </p:txBody>
      </p:sp>
      <p:sp>
        <p:nvSpPr>
          <p:cNvPr id="6" name="Marcador de pie de página 5">
            <a:extLst>
              <a:ext uri="{FF2B5EF4-FFF2-40B4-BE49-F238E27FC236}">
                <a16:creationId xmlns:a16="http://schemas.microsoft.com/office/drawing/2014/main" id="{BC9EB9F9-2265-C84C-83E7-282E7E692A0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8DBF87B-D6B8-574E-8CB5-21BF4D6E2CF6}"/>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24399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0A7135-629F-7D4A-9FC3-83699A59B50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31D2117-CC53-E84F-AEC7-661741BD52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C02A5947-5223-8C4A-9516-A1E67A223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B6B808A9-320A-574A-8879-341678D5D97A}"/>
              </a:ext>
            </a:extLst>
          </p:cNvPr>
          <p:cNvSpPr>
            <a:spLocks noGrp="1"/>
          </p:cNvSpPr>
          <p:nvPr>
            <p:ph type="dt" sz="half" idx="10"/>
          </p:nvPr>
        </p:nvSpPr>
        <p:spPr/>
        <p:txBody>
          <a:bodyPr/>
          <a:lstStyle/>
          <a:p>
            <a:fld id="{73E1B0BD-5392-BC4E-A4E8-96FD9A742288}" type="datetimeFigureOut">
              <a:rPr lang="es-MX" smtClean="0"/>
              <a:t>03/02/2023</a:t>
            </a:fld>
            <a:endParaRPr lang="es-MX"/>
          </a:p>
        </p:txBody>
      </p:sp>
      <p:sp>
        <p:nvSpPr>
          <p:cNvPr id="6" name="Marcador de pie de página 5">
            <a:extLst>
              <a:ext uri="{FF2B5EF4-FFF2-40B4-BE49-F238E27FC236}">
                <a16:creationId xmlns:a16="http://schemas.microsoft.com/office/drawing/2014/main" id="{A04D9CFE-5ECF-F449-9914-2FFFD847063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CD61722-4678-F045-9C5C-7489F4344B25}"/>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829927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D7C0D5D-D3A5-A04C-AB37-DBA31AC552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9AC6232-4770-A441-A0F7-1DE33941E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22EEE10B-74E6-984B-BCAD-5244DD21D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1B0BD-5392-BC4E-A4E8-96FD9A742288}" type="datetimeFigureOut">
              <a:rPr lang="es-MX" smtClean="0"/>
              <a:t>03/02/2023</a:t>
            </a:fld>
            <a:endParaRPr lang="es-MX"/>
          </a:p>
        </p:txBody>
      </p:sp>
      <p:sp>
        <p:nvSpPr>
          <p:cNvPr id="5" name="Marcador de pie de página 4">
            <a:extLst>
              <a:ext uri="{FF2B5EF4-FFF2-40B4-BE49-F238E27FC236}">
                <a16:creationId xmlns:a16="http://schemas.microsoft.com/office/drawing/2014/main" id="{629DD9EE-B9E3-1C4A-9D8C-038DA29E55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5A9EC4C7-27AB-0740-86D4-9962A710AF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B0CCE-C151-9640-9E56-01AC37A6852C}" type="slidenum">
              <a:rPr lang="es-MX" smtClean="0"/>
              <a:t>‹Nº›</a:t>
            </a:fld>
            <a:endParaRPr lang="es-MX"/>
          </a:p>
        </p:txBody>
      </p:sp>
    </p:spTree>
    <p:extLst>
      <p:ext uri="{BB962C8B-B14F-4D97-AF65-F5344CB8AC3E}">
        <p14:creationId xmlns:p14="http://schemas.microsoft.com/office/powerpoint/2010/main" val="3107343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DE0BB58-3D9D-6B49-A5B1-E96083BC80EB}"/>
              </a:ext>
            </a:extLst>
          </p:cNvPr>
          <p:cNvPicPr>
            <a:picLocks noChangeAspect="1"/>
          </p:cNvPicPr>
          <p:nvPr/>
        </p:nvPicPr>
        <p:blipFill>
          <a:blip r:embed="rId2"/>
          <a:stretch>
            <a:fillRect/>
          </a:stretch>
        </p:blipFill>
        <p:spPr>
          <a:xfrm>
            <a:off x="14" y="199"/>
            <a:ext cx="12191972" cy="6857602"/>
          </a:xfrm>
          <a:prstGeom prst="rect">
            <a:avLst/>
          </a:prstGeom>
        </p:spPr>
      </p:pic>
    </p:spTree>
    <p:extLst>
      <p:ext uri="{BB962C8B-B14F-4D97-AF65-F5344CB8AC3E}">
        <p14:creationId xmlns:p14="http://schemas.microsoft.com/office/powerpoint/2010/main" val="2968491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01598" y="1458682"/>
            <a:ext cx="12003317" cy="5000173"/>
          </a:xfrm>
          <a:prstGeom prst="rect">
            <a:avLst/>
          </a:prstGeom>
          <a:noFill/>
          <a:ln w="57150" cmpd="thickThin">
            <a:solidFill>
              <a:schemeClr val="tx1"/>
            </a:solidFill>
            <a:miter lim="800000"/>
            <a:headEnd/>
            <a:tailEnd/>
          </a:ln>
        </p:spPr>
        <p:txBody>
          <a:bodyPr lIns="144000" rIns="144000"/>
          <a:lstStyle/>
          <a:p>
            <a:pPr marL="342900" indent="-342900" algn="just" eaLnBrk="0" hangingPunct="0">
              <a:buFont typeface="+mj-lt"/>
              <a:buAutoNum type="arabicPeriod" startAt="6"/>
              <a:tabLst>
                <a:tab pos="457200" algn="l"/>
              </a:tabLst>
              <a:defRPr/>
            </a:pPr>
            <a:r>
              <a:rPr lang="es-ES_tradnl" dirty="0" smtClean="0">
                <a:latin typeface="Avenir Book" panose="02000503020000020003" pitchFamily="2" charset="0"/>
              </a:rPr>
              <a:t>Concluido </a:t>
            </a:r>
            <a:r>
              <a:rPr lang="es-ES_tradnl" dirty="0">
                <a:latin typeface="Avenir Book" panose="02000503020000020003" pitchFamily="2" charset="0"/>
              </a:rPr>
              <a:t>tu proyecto de estadía (</a:t>
            </a:r>
            <a:r>
              <a:rPr lang="es-ES_tradnl" dirty="0" smtClean="0">
                <a:latin typeface="Avenir Book" panose="02000503020000020003" pitchFamily="2" charset="0"/>
              </a:rPr>
              <a:t>18 </a:t>
            </a:r>
            <a:r>
              <a:rPr lang="es-ES_tradnl" dirty="0">
                <a:latin typeface="Avenir Book" panose="02000503020000020003" pitchFamily="2" charset="0"/>
              </a:rPr>
              <a:t>de agosto del </a:t>
            </a:r>
            <a:r>
              <a:rPr lang="es-ES_tradnl" dirty="0" smtClean="0">
                <a:latin typeface="Avenir Book" panose="02000503020000020003" pitchFamily="2" charset="0"/>
              </a:rPr>
              <a:t>2023), </a:t>
            </a:r>
            <a:r>
              <a:rPr lang="es-ES_tradnl" dirty="0">
                <a:latin typeface="Avenir Book" panose="02000503020000020003" pitchFamily="2" charset="0"/>
              </a:rPr>
              <a:t>descargar el </a:t>
            </a:r>
            <a:r>
              <a:rPr lang="es-ES_tradnl" dirty="0" smtClean="0">
                <a:latin typeface="Avenir Book" panose="02000503020000020003" pitchFamily="2" charset="0"/>
              </a:rPr>
              <a:t>recibo de pago del </a:t>
            </a:r>
            <a:r>
              <a:rPr lang="es-ES_tradnl" dirty="0">
                <a:latin typeface="Avenir Book" panose="02000503020000020003" pitchFamily="2" charset="0"/>
              </a:rPr>
              <a:t>Portal del Alumno: </a:t>
            </a:r>
            <a:r>
              <a:rPr lang="es-ES_tradnl" b="1" dirty="0">
                <a:latin typeface="Avenir Book" panose="02000503020000020003" pitchFamily="2" charset="0"/>
              </a:rPr>
              <a:t>menú Pagos en línea -&gt; Otros pagos -&gt; Elegir el concepto “TRAMITE DE TITULACIÓN Y CÉDULA PROFESIONAL TSU</a:t>
            </a:r>
            <a:r>
              <a:rPr lang="es-ES_tradnl" b="1" dirty="0" smtClean="0">
                <a:latin typeface="Avenir Book" panose="02000503020000020003" pitchFamily="2" charset="0"/>
              </a:rPr>
              <a:t>.” </a:t>
            </a:r>
            <a:r>
              <a:rPr lang="es-ES_tradnl" dirty="0">
                <a:latin typeface="Avenir Book" panose="02000503020000020003" pitchFamily="2" charset="0"/>
              </a:rPr>
              <a:t>y realizar el pago en el banco </a:t>
            </a:r>
            <a:r>
              <a:rPr lang="es-ES_tradnl" dirty="0" smtClean="0">
                <a:latin typeface="Avenir Book" panose="02000503020000020003" pitchFamily="2" charset="0"/>
              </a:rPr>
              <a:t>autorizado (16.97 </a:t>
            </a:r>
            <a:r>
              <a:rPr lang="es-ES_tradnl" dirty="0" err="1" smtClean="0">
                <a:latin typeface="Avenir Book" panose="02000503020000020003" pitchFamily="2" charset="0"/>
              </a:rPr>
              <a:t>UMA´s</a:t>
            </a:r>
            <a:r>
              <a:rPr lang="es-ES_tradnl" dirty="0" smtClean="0">
                <a:latin typeface="Avenir Book" panose="02000503020000020003" pitchFamily="2" charset="0"/>
              </a:rPr>
              <a:t> aproximadamente), el valor de la UMA (Unidad de Medida y Actualización</a:t>
            </a:r>
            <a:r>
              <a:rPr lang="es-ES_tradnl" dirty="0">
                <a:latin typeface="Avenir Book" panose="02000503020000020003" pitchFamily="2" charset="0"/>
              </a:rPr>
              <a:t> </a:t>
            </a:r>
            <a:r>
              <a:rPr lang="es-ES_tradnl" dirty="0" smtClean="0">
                <a:latin typeface="Avenir Book" panose="02000503020000020003" pitchFamily="2" charset="0"/>
              </a:rPr>
              <a:t>del Gobierno Federal) cambia cada año, disponer de $1,761.00 mínimo </a:t>
            </a:r>
            <a:r>
              <a:rPr lang="es-ES_tradnl" b="1" i="1" dirty="0" smtClean="0">
                <a:solidFill>
                  <a:srgbClr val="FF0000"/>
                </a:solidFill>
                <a:latin typeface="Avenir Book" panose="02000503020000020003" pitchFamily="2" charset="0"/>
              </a:rPr>
              <a:t>(Esta cuota esta en proceso de analisis para definir monto y aprobación por las autoridades)</a:t>
            </a:r>
            <a:r>
              <a:rPr lang="es-ES_tradnl" dirty="0" smtClean="0">
                <a:latin typeface="Avenir Book" panose="02000503020000020003" pitchFamily="2" charset="0"/>
              </a:rPr>
              <a:t>.</a:t>
            </a:r>
          </a:p>
          <a:p>
            <a:pPr marL="342900" indent="-342900" algn="just" eaLnBrk="0" hangingPunct="0">
              <a:buFont typeface="+mj-lt"/>
              <a:buAutoNum type="arabicPeriod" startAt="6"/>
              <a:tabLst>
                <a:tab pos="457200" algn="l"/>
              </a:tabLst>
              <a:defRPr/>
            </a:pPr>
            <a:endParaRPr lang="es-ES_tradnl" sz="1600" dirty="0">
              <a:latin typeface="Avenir Book" panose="02000503020000020003" pitchFamily="2" charset="0"/>
            </a:endParaRPr>
          </a:p>
          <a:p>
            <a:pPr marL="342900" lvl="0" indent="-342900" algn="just" eaLnBrk="0" hangingPunct="0">
              <a:buFont typeface="+mj-lt"/>
              <a:buAutoNum type="arabicPeriod" startAt="6"/>
              <a:tabLst>
                <a:tab pos="457200" algn="l"/>
              </a:tabLst>
              <a:defRPr/>
            </a:pPr>
            <a:r>
              <a:rPr lang="es-MX" dirty="0">
                <a:latin typeface="Avenir Book" panose="02000503020000020003" pitchFamily="2" charset="0"/>
              </a:rPr>
              <a:t>Una vez aprobada la Memoria de Estadía por parte del </a:t>
            </a:r>
            <a:r>
              <a:rPr lang="es-MX" dirty="0" smtClean="0">
                <a:latin typeface="Avenir Book" panose="02000503020000020003" pitchFamily="2" charset="0"/>
              </a:rPr>
              <a:t>Asesor, generar </a:t>
            </a:r>
            <a:r>
              <a:rPr lang="es-MX" dirty="0">
                <a:latin typeface="Avenir Book" panose="02000503020000020003" pitchFamily="2" charset="0"/>
              </a:rPr>
              <a:t>el archivo .</a:t>
            </a:r>
            <a:r>
              <a:rPr lang="es-MX" dirty="0" err="1">
                <a:latin typeface="Avenir Book" panose="02000503020000020003" pitchFamily="2" charset="0"/>
              </a:rPr>
              <a:t>pdf</a:t>
            </a:r>
            <a:r>
              <a:rPr lang="es-MX" dirty="0">
                <a:latin typeface="Avenir Book" panose="02000503020000020003" pitchFamily="2" charset="0"/>
              </a:rPr>
              <a:t> final de la Memoria de Estadía, subirlo a la plataforma de la UTSJR a través de tu portal de alumno, solicitar el visto bueno de tu tutor de estadía por parte de la UTSJR, para concluir con la entrega digital al Departamento de Servicios Bibliotecarios</a:t>
            </a:r>
            <a:r>
              <a:rPr lang="es-MX" dirty="0" smtClean="0">
                <a:latin typeface="Avenir Book" panose="02000503020000020003" pitchFamily="2" charset="0"/>
              </a:rPr>
              <a:t>.</a:t>
            </a:r>
          </a:p>
          <a:p>
            <a:pPr marL="342900" lvl="0" indent="-342900" algn="just" eaLnBrk="0" hangingPunct="0">
              <a:buFont typeface="+mj-lt"/>
              <a:buAutoNum type="arabicPeriod" startAt="6"/>
              <a:tabLst>
                <a:tab pos="457200" algn="l"/>
              </a:tabLst>
              <a:defRPr/>
            </a:pPr>
            <a:endParaRPr lang="es-MX" sz="1600" dirty="0">
              <a:latin typeface="Avenir Book" panose="02000503020000020003" pitchFamily="2" charset="0"/>
            </a:endParaRPr>
          </a:p>
          <a:p>
            <a:pPr marL="342900" lvl="0" indent="-342900" algn="just" eaLnBrk="0" hangingPunct="0">
              <a:buFont typeface="+mj-lt"/>
              <a:buAutoNum type="arabicPeriod" startAt="6"/>
              <a:tabLst>
                <a:tab pos="457200" algn="l"/>
              </a:tabLst>
              <a:defRPr/>
            </a:pPr>
            <a:r>
              <a:rPr lang="es-MX" dirty="0">
                <a:latin typeface="Avenir Book" panose="02000503020000020003" pitchFamily="2" charset="0"/>
              </a:rPr>
              <a:t>Responder y entregar la encuesta de Egresado en la Dirección de Vinculación (Coordinación de Relaciones con el Sector Productivo).</a:t>
            </a:r>
          </a:p>
          <a:p>
            <a:pPr marL="342900" lvl="0" indent="-342900" algn="just" eaLnBrk="0" hangingPunct="0">
              <a:buFont typeface="+mj-lt"/>
              <a:buAutoNum type="arabicPeriod" startAt="6"/>
              <a:tabLst>
                <a:tab pos="457200" algn="l"/>
              </a:tabLst>
              <a:defRPr/>
            </a:pPr>
            <a:endParaRPr lang="es-MX" sz="1600" dirty="0">
              <a:latin typeface="Avenir Book" panose="02000503020000020003" pitchFamily="2" charset="0"/>
            </a:endParaRPr>
          </a:p>
          <a:p>
            <a:pPr marL="342900" lvl="0" indent="-342900" algn="just" eaLnBrk="0" hangingPunct="0">
              <a:buFont typeface="+mj-lt"/>
              <a:buAutoNum type="arabicPeriod" startAt="6"/>
              <a:tabLst>
                <a:tab pos="457200" algn="l"/>
              </a:tabLst>
              <a:defRPr/>
            </a:pPr>
            <a:r>
              <a:rPr lang="es-MX" dirty="0" smtClean="0">
                <a:latin typeface="Avenir Book" panose="02000503020000020003" pitchFamily="2" charset="0"/>
              </a:rPr>
              <a:t>Realizar la </a:t>
            </a:r>
            <a:r>
              <a:rPr lang="es-MX" dirty="0">
                <a:latin typeface="Avenir Book" panose="02000503020000020003" pitchFamily="2" charset="0"/>
              </a:rPr>
              <a:t>donación </a:t>
            </a:r>
            <a:r>
              <a:rPr lang="es-MX" dirty="0" smtClean="0">
                <a:latin typeface="Avenir Book" panose="02000503020000020003" pitchFamily="2" charset="0"/>
              </a:rPr>
              <a:t>de un libro o de material de laboratorio, según indicaciones de la Secretaría Académica.</a:t>
            </a:r>
          </a:p>
          <a:p>
            <a:pPr marL="342900" lvl="0" indent="-342900" algn="just" eaLnBrk="0" hangingPunct="0">
              <a:buFont typeface="+mj-lt"/>
              <a:buAutoNum type="arabicPeriod" startAt="6"/>
              <a:tabLst>
                <a:tab pos="457200" algn="l"/>
              </a:tabLst>
              <a:defRPr/>
            </a:pPr>
            <a:endParaRPr lang="es-MX" sz="1600" dirty="0">
              <a:latin typeface="Avenir Book" panose="02000503020000020003" pitchFamily="2" charset="0"/>
            </a:endParaRPr>
          </a:p>
          <a:p>
            <a:pPr marL="342900" lvl="0" indent="-342900" algn="just" eaLnBrk="0" hangingPunct="0">
              <a:buFont typeface="+mj-lt"/>
              <a:buAutoNum type="arabicPeriod" startAt="6"/>
              <a:tabLst>
                <a:tab pos="457200" algn="l"/>
              </a:tabLst>
              <a:defRPr/>
            </a:pPr>
            <a:r>
              <a:rPr lang="es-MX" dirty="0">
                <a:latin typeface="Avenir Book" panose="02000503020000020003" pitchFamily="2" charset="0"/>
              </a:rPr>
              <a:t>Verificar en el Portal del Alumno, que no tengas adeudos de documentación oficial, materiales de almacén, material bibliográfico, encuestas por contestar, pagos, etc.</a:t>
            </a:r>
          </a:p>
          <a:p>
            <a:pPr marL="342900" lvl="0" indent="-342900" algn="just" eaLnBrk="0" hangingPunct="0">
              <a:buFont typeface="+mj-lt"/>
              <a:buAutoNum type="arabicPeriod" startAt="6"/>
              <a:tabLst>
                <a:tab pos="457200" algn="l"/>
              </a:tabLst>
              <a:defRPr/>
            </a:pPr>
            <a:endParaRPr lang="es-MX" sz="1500" dirty="0">
              <a:latin typeface="Avenir Book" panose="02000503020000020003" pitchFamily="2" charset="0"/>
            </a:endParaRPr>
          </a:p>
          <a:p>
            <a:pPr marL="342900" indent="-342900" algn="just" eaLnBrk="0" hangingPunct="0">
              <a:buFont typeface="+mj-lt"/>
              <a:buAutoNum type="arabicPeriod" startAt="11"/>
              <a:defRPr/>
            </a:pPr>
            <a:endParaRPr lang="es-MX" sz="1500" dirty="0">
              <a:latin typeface="Avenir Book" panose="02000503020000020003" pitchFamily="2" charset="0"/>
            </a:endParaRPr>
          </a:p>
          <a:p>
            <a:pPr marL="457200" lvl="0" indent="-457200" algn="just" eaLnBrk="0" hangingPunct="0">
              <a:buFont typeface="+mj-lt"/>
              <a:buAutoNum type="alphaLcParenR"/>
              <a:tabLst>
                <a:tab pos="457200" algn="l"/>
              </a:tabLst>
              <a:defRPr/>
            </a:pPr>
            <a:endParaRPr lang="es-MX" sz="1500" dirty="0">
              <a:latin typeface="Avenir Book" panose="02000503020000020003" pitchFamily="2" charset="0"/>
            </a:endParaRPr>
          </a:p>
        </p:txBody>
      </p:sp>
      <p:sp>
        <p:nvSpPr>
          <p:cNvPr id="4" name="Título 1">
            <a:extLst>
              <a:ext uri="{FF2B5EF4-FFF2-40B4-BE49-F238E27FC236}">
                <a16:creationId xmlns:a16="http://schemas.microsoft.com/office/drawing/2014/main" id="{79FEC2FB-64AA-F649-AC7E-C859BB7A79A4}"/>
              </a:ext>
            </a:extLst>
          </p:cNvPr>
          <p:cNvSpPr txBox="1">
            <a:spLocks/>
          </p:cNvSpPr>
          <p:nvPr/>
        </p:nvSpPr>
        <p:spPr>
          <a:xfrm>
            <a:off x="1059542" y="830212"/>
            <a:ext cx="9535883"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 sz="2200" dirty="0" smtClean="0">
                <a:solidFill>
                  <a:schemeClr val="tx1"/>
                </a:solidFill>
                <a:latin typeface="Avenir Book" panose="02000503020000020003" pitchFamily="2" charset="0"/>
              </a:rPr>
              <a:t>GUÍA DE 13 PASOS PARA REALIZAR EL TRÁMITE DE TITULACIÓN TSU</a:t>
            </a:r>
            <a:endParaRPr lang="es-MX" sz="22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2255472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03204" y="1523999"/>
            <a:ext cx="11800113" cy="5007427"/>
          </a:xfrm>
          <a:prstGeom prst="rect">
            <a:avLst/>
          </a:prstGeom>
          <a:noFill/>
          <a:ln w="57150" cmpd="thickThin">
            <a:solidFill>
              <a:schemeClr val="tx1"/>
            </a:solidFill>
            <a:miter lim="800000"/>
            <a:headEnd/>
            <a:tailEnd/>
          </a:ln>
        </p:spPr>
        <p:txBody>
          <a:bodyPr lIns="144000" rIns="144000"/>
          <a:lstStyle/>
          <a:p>
            <a:pPr marL="342900" lvl="0" indent="-342900" algn="just" eaLnBrk="0" hangingPunct="0">
              <a:buFont typeface="+mj-lt"/>
              <a:buAutoNum type="arabicPeriod" startAt="11"/>
              <a:tabLst>
                <a:tab pos="457200" algn="l"/>
              </a:tabLst>
              <a:defRPr/>
            </a:pPr>
            <a:r>
              <a:rPr lang="es-MX" dirty="0" smtClean="0">
                <a:latin typeface="Avenir Book" panose="02000503020000020003" pitchFamily="2" charset="0"/>
              </a:rPr>
              <a:t>Realizar </a:t>
            </a:r>
            <a:r>
              <a:rPr lang="es-MX" dirty="0">
                <a:latin typeface="Avenir Book" panose="02000503020000020003" pitchFamily="2" charset="0"/>
              </a:rPr>
              <a:t>el trámite de titulación en línea, ingresar a: </a:t>
            </a:r>
            <a:r>
              <a:rPr lang="es-MX" b="1" dirty="0">
                <a:latin typeface="Avenir Book" panose="02000503020000020003" pitchFamily="2" charset="0"/>
              </a:rPr>
              <a:t>Portal del Alumno -&gt;Académicos -&gt;Estadías -&gt;</a:t>
            </a:r>
            <a:r>
              <a:rPr lang="es-MX" dirty="0">
                <a:latin typeface="Avenir Book" panose="02000503020000020003" pitchFamily="2" charset="0"/>
              </a:rPr>
              <a:t> descargar el documento “</a:t>
            </a:r>
            <a:r>
              <a:rPr lang="es-MX" b="1" dirty="0">
                <a:latin typeface="Avenir Book" panose="02000503020000020003" pitchFamily="2" charset="0"/>
              </a:rPr>
              <a:t>Manual Alumno”, </a:t>
            </a:r>
            <a:r>
              <a:rPr lang="es-MX" dirty="0">
                <a:latin typeface="Avenir Book" panose="02000503020000020003" pitchFamily="2" charset="0"/>
              </a:rPr>
              <a:t>en el cual se describe paso a paso el proceso de titulación electrónica, ejecutar el proceso para generar los siguientes documentos:</a:t>
            </a:r>
          </a:p>
          <a:p>
            <a:pPr lvl="2" algn="just" eaLnBrk="0" hangingPunct="0">
              <a:defRPr/>
            </a:pPr>
            <a:r>
              <a:rPr lang="es-MX" dirty="0">
                <a:latin typeface="Avenir Book" panose="02000503020000020003" pitchFamily="2" charset="0"/>
              </a:rPr>
              <a:t>a) Oficio de Autorización y Aprobación de la Memoria de Estadía.</a:t>
            </a:r>
          </a:p>
          <a:p>
            <a:pPr lvl="2" algn="just" eaLnBrk="0" hangingPunct="0">
              <a:defRPr/>
            </a:pPr>
            <a:r>
              <a:rPr lang="es-MX" dirty="0">
                <a:latin typeface="Avenir Book" panose="02000503020000020003" pitchFamily="2" charset="0"/>
              </a:rPr>
              <a:t>b) Calificaciones del Alumno en su Estadía en el Sector Productivo.</a:t>
            </a:r>
          </a:p>
          <a:p>
            <a:pPr lvl="2" algn="just" eaLnBrk="0" hangingPunct="0">
              <a:defRPr/>
            </a:pPr>
            <a:r>
              <a:rPr lang="es-MX" dirty="0">
                <a:latin typeface="Avenir Book" panose="02000503020000020003" pitchFamily="2" charset="0"/>
              </a:rPr>
              <a:t>c) Acta de Toma de Protesta.</a:t>
            </a:r>
          </a:p>
          <a:p>
            <a:pPr lvl="2" algn="just" eaLnBrk="0" hangingPunct="0">
              <a:defRPr/>
            </a:pPr>
            <a:r>
              <a:rPr lang="es-MX" dirty="0">
                <a:latin typeface="Avenir Book" panose="02000503020000020003" pitchFamily="2" charset="0"/>
              </a:rPr>
              <a:t>d) Formato de no adeudo</a:t>
            </a:r>
            <a:r>
              <a:rPr lang="es-MX" dirty="0" smtClean="0">
                <a:latin typeface="Avenir Book" panose="02000503020000020003" pitchFamily="2" charset="0"/>
              </a:rPr>
              <a:t>.</a:t>
            </a:r>
          </a:p>
          <a:p>
            <a:pPr lvl="2" algn="just" eaLnBrk="0" hangingPunct="0">
              <a:defRPr/>
            </a:pPr>
            <a:r>
              <a:rPr lang="es-MX" dirty="0">
                <a:latin typeface="Avenir Book" panose="02000503020000020003" pitchFamily="2" charset="0"/>
              </a:rPr>
              <a:t>e) Documento de confirmación de datos para el trámite de cédula profesional electrónica.</a:t>
            </a:r>
          </a:p>
          <a:p>
            <a:pPr marL="342900" indent="-342900" algn="just" eaLnBrk="0" hangingPunct="0">
              <a:buFont typeface="+mj-lt"/>
              <a:buAutoNum type="arabicPeriod" startAt="11"/>
              <a:defRPr/>
            </a:pPr>
            <a:endParaRPr lang="es-MX" sz="1600" dirty="0" smtClean="0">
              <a:latin typeface="Avenir Book" panose="02000503020000020003" pitchFamily="2" charset="0"/>
            </a:endParaRPr>
          </a:p>
          <a:p>
            <a:pPr marL="342900" indent="-342900" algn="just" eaLnBrk="0" hangingPunct="0">
              <a:buFont typeface="+mj-lt"/>
              <a:buAutoNum type="arabicPeriod" startAt="11"/>
              <a:defRPr/>
            </a:pPr>
            <a:r>
              <a:rPr lang="es-MX" dirty="0" smtClean="0">
                <a:latin typeface="Avenir Book" panose="02000503020000020003" pitchFamily="2" charset="0"/>
              </a:rPr>
              <a:t>Sustentar </a:t>
            </a:r>
            <a:r>
              <a:rPr lang="es-MX" dirty="0">
                <a:latin typeface="Avenir Book" panose="02000503020000020003" pitchFamily="2" charset="0"/>
              </a:rPr>
              <a:t>el Acto Protocolario de </a:t>
            </a:r>
            <a:r>
              <a:rPr lang="es-MX" dirty="0" smtClean="0">
                <a:latin typeface="Avenir Book" panose="02000503020000020003" pitchFamily="2" charset="0"/>
              </a:rPr>
              <a:t>Replica de la Memoria de Estadía y Toma </a:t>
            </a:r>
            <a:r>
              <a:rPr lang="es-MX" dirty="0">
                <a:latin typeface="Avenir Book" panose="02000503020000020003" pitchFamily="2" charset="0"/>
              </a:rPr>
              <a:t>de Protesta por el medio que se le indique (presencial o virtual</a:t>
            </a:r>
            <a:r>
              <a:rPr lang="es-MX" dirty="0" smtClean="0">
                <a:latin typeface="Avenir Book" panose="02000503020000020003" pitchFamily="2" charset="0"/>
              </a:rPr>
              <a:t>), según </a:t>
            </a:r>
            <a:r>
              <a:rPr lang="es-MX" dirty="0">
                <a:latin typeface="Avenir Book" panose="02000503020000020003" pitchFamily="2" charset="0"/>
              </a:rPr>
              <a:t>indicaciones de la Dirección de Carrera y la Empresa.</a:t>
            </a:r>
          </a:p>
          <a:p>
            <a:pPr marL="342900" indent="-342900" algn="just" eaLnBrk="0" hangingPunct="0">
              <a:buFont typeface="+mj-lt"/>
              <a:buAutoNum type="arabicPeriod" startAt="11"/>
              <a:defRPr/>
            </a:pPr>
            <a:endParaRPr lang="es-MX" sz="1600" b="1" dirty="0">
              <a:latin typeface="Avenir Book" panose="02000503020000020003" pitchFamily="2" charset="0"/>
            </a:endParaRPr>
          </a:p>
          <a:p>
            <a:pPr marL="342900" lvl="0" indent="-342900" algn="just" eaLnBrk="0" hangingPunct="0">
              <a:buFont typeface="+mj-lt"/>
              <a:buAutoNum type="arabicPeriod" startAt="11"/>
              <a:defRPr/>
            </a:pPr>
            <a:r>
              <a:rPr lang="es-MX" dirty="0" smtClean="0">
                <a:latin typeface="Avenir Book" panose="02000503020000020003" pitchFamily="2" charset="0"/>
              </a:rPr>
              <a:t>Contar </a:t>
            </a:r>
            <a:r>
              <a:rPr lang="es-MX" dirty="0">
                <a:latin typeface="Avenir Book" panose="02000503020000020003" pitchFamily="2" charset="0"/>
              </a:rPr>
              <a:t>con </a:t>
            </a:r>
            <a:r>
              <a:rPr lang="es-MX" b="1" dirty="0" err="1">
                <a:solidFill>
                  <a:srgbClr val="FF0000"/>
                </a:solidFill>
                <a:latin typeface="Avenir Book" panose="02000503020000020003" pitchFamily="2" charset="0"/>
              </a:rPr>
              <a:t>e.firma</a:t>
            </a:r>
            <a:r>
              <a:rPr lang="es-MX" b="1" dirty="0">
                <a:solidFill>
                  <a:srgbClr val="FF0000"/>
                </a:solidFill>
                <a:latin typeface="Avenir Book" panose="02000503020000020003" pitchFamily="2" charset="0"/>
              </a:rPr>
              <a:t> </a:t>
            </a:r>
            <a:r>
              <a:rPr lang="es-MX" b="1" dirty="0" smtClean="0">
                <a:solidFill>
                  <a:srgbClr val="FF0000"/>
                </a:solidFill>
                <a:latin typeface="Avenir Book" panose="02000503020000020003" pitchFamily="2" charset="0"/>
              </a:rPr>
              <a:t>del </a:t>
            </a:r>
            <a:r>
              <a:rPr lang="es-MX" b="1" dirty="0">
                <a:solidFill>
                  <a:srgbClr val="FF0000"/>
                </a:solidFill>
                <a:latin typeface="Avenir Book" panose="02000503020000020003" pitchFamily="2" charset="0"/>
              </a:rPr>
              <a:t>SAT (Servicio de Administración Tributaria), </a:t>
            </a:r>
            <a:r>
              <a:rPr lang="es-MX" dirty="0">
                <a:latin typeface="Avenir Book" panose="02000503020000020003" pitchFamily="2" charset="0"/>
              </a:rPr>
              <a:t>es requisito indispensable para </a:t>
            </a:r>
            <a:r>
              <a:rPr lang="es-MX" dirty="0" smtClean="0">
                <a:latin typeface="Avenir Book" panose="02000503020000020003" pitchFamily="2" charset="0"/>
              </a:rPr>
              <a:t>obtener la </a:t>
            </a:r>
            <a:r>
              <a:rPr lang="es-MX" dirty="0">
                <a:latin typeface="Avenir Book" panose="02000503020000020003" pitchFamily="2" charset="0"/>
              </a:rPr>
              <a:t>cédula profesional electrónica </a:t>
            </a:r>
            <a:r>
              <a:rPr lang="es-MX" dirty="0" smtClean="0">
                <a:latin typeface="Avenir Book" panose="02000503020000020003" pitchFamily="2" charset="0"/>
              </a:rPr>
              <a:t>de</a:t>
            </a:r>
            <a:r>
              <a:rPr lang="es-MX" dirty="0" smtClean="0">
                <a:latin typeface="Avenir Book" panose="02000503020000020003" pitchFamily="2" charset="0"/>
              </a:rPr>
              <a:t> </a:t>
            </a:r>
            <a:r>
              <a:rPr lang="es-MX" dirty="0">
                <a:latin typeface="Avenir Book" panose="02000503020000020003" pitchFamily="2" charset="0"/>
              </a:rPr>
              <a:t>la plataforma de la Dirección General de </a:t>
            </a:r>
            <a:r>
              <a:rPr lang="es-MX" dirty="0" smtClean="0">
                <a:latin typeface="Avenir Book" panose="02000503020000020003" pitchFamily="2" charset="0"/>
              </a:rPr>
              <a:t>Profesiones de la CDMX.</a:t>
            </a:r>
            <a:endParaRPr lang="es-MX" dirty="0">
              <a:latin typeface="Avenir Book" panose="02000503020000020003" pitchFamily="2" charset="0"/>
            </a:endParaRPr>
          </a:p>
          <a:p>
            <a:pPr lvl="0" algn="just" eaLnBrk="0" hangingPunct="0">
              <a:defRPr/>
            </a:pPr>
            <a:endParaRPr lang="es-MX" dirty="0" smtClean="0">
              <a:latin typeface="Avenir Book" panose="02000503020000020003" pitchFamily="2" charset="0"/>
            </a:endParaRPr>
          </a:p>
          <a:p>
            <a:pPr lvl="0" algn="just" eaLnBrk="0" hangingPunct="0">
              <a:defRPr/>
            </a:pPr>
            <a:r>
              <a:rPr lang="es-MX" b="1" dirty="0" smtClean="0">
                <a:latin typeface="Avenir Book" panose="02000503020000020003" pitchFamily="2" charset="0"/>
              </a:rPr>
              <a:t>NOTA:</a:t>
            </a:r>
            <a:r>
              <a:rPr lang="es-MX" dirty="0" smtClean="0">
                <a:latin typeface="Avenir Book" panose="02000503020000020003" pitchFamily="2" charset="0"/>
              </a:rPr>
              <a:t> Todo Egresado Titulado </a:t>
            </a:r>
            <a:r>
              <a:rPr lang="es-MX" dirty="0" smtClean="0">
                <a:latin typeface="Avenir Book" panose="02000503020000020003" pitchFamily="2" charset="0"/>
              </a:rPr>
              <a:t>del nivel TSU de </a:t>
            </a:r>
            <a:r>
              <a:rPr lang="es-MX" dirty="0" smtClean="0">
                <a:latin typeface="Avenir Book" panose="02000503020000020003" pitchFamily="2" charset="0"/>
              </a:rPr>
              <a:t>la </a:t>
            </a:r>
            <a:r>
              <a:rPr lang="es-MX" dirty="0" smtClean="0">
                <a:latin typeface="Avenir Book" panose="02000503020000020003" pitchFamily="2" charset="0"/>
              </a:rPr>
              <a:t>Unidad </a:t>
            </a:r>
            <a:r>
              <a:rPr lang="es-MX" dirty="0" err="1" smtClean="0">
                <a:latin typeface="Avenir Book" panose="02000503020000020003" pitchFamily="2" charset="0"/>
              </a:rPr>
              <a:t>Acadmémica</a:t>
            </a:r>
            <a:r>
              <a:rPr lang="es-MX" dirty="0" smtClean="0">
                <a:latin typeface="Avenir Book" panose="02000503020000020003" pitchFamily="2" charset="0"/>
              </a:rPr>
              <a:t> </a:t>
            </a:r>
            <a:r>
              <a:rPr lang="es-MX" dirty="0" err="1" smtClean="0">
                <a:latin typeface="Avenir Book" panose="02000503020000020003" pitchFamily="2" charset="0"/>
              </a:rPr>
              <a:t>Jalpan</a:t>
            </a:r>
            <a:r>
              <a:rPr lang="es-MX" dirty="0" smtClean="0">
                <a:latin typeface="Avenir Book" panose="02000503020000020003" pitchFamily="2" charset="0"/>
              </a:rPr>
              <a:t> y su extensión </a:t>
            </a:r>
            <a:r>
              <a:rPr lang="es-MX" dirty="0" err="1" smtClean="0">
                <a:latin typeface="Avenir Book" panose="02000503020000020003" pitchFamily="2" charset="0"/>
              </a:rPr>
              <a:t>Peñamiller</a:t>
            </a:r>
            <a:r>
              <a:rPr lang="es-MX" dirty="0" smtClean="0">
                <a:latin typeface="Avenir Book" panose="02000503020000020003" pitchFamily="2" charset="0"/>
              </a:rPr>
              <a:t>,</a:t>
            </a:r>
            <a:r>
              <a:rPr lang="es-MX" dirty="0">
                <a:latin typeface="Avenir Book" panose="02000503020000020003" pitchFamily="2" charset="0"/>
              </a:rPr>
              <a:t> </a:t>
            </a:r>
            <a:r>
              <a:rPr lang="es-MX" dirty="0" smtClean="0">
                <a:latin typeface="Avenir Book" panose="02000503020000020003" pitchFamily="2" charset="0"/>
              </a:rPr>
              <a:t>recibirá </a:t>
            </a:r>
            <a:r>
              <a:rPr lang="es-MX" dirty="0" smtClean="0">
                <a:latin typeface="Avenir Book" panose="02000503020000020003" pitchFamily="2" charset="0"/>
              </a:rPr>
              <a:t>su Cédula </a:t>
            </a:r>
            <a:r>
              <a:rPr lang="es-MX" dirty="0" smtClean="0">
                <a:latin typeface="Avenir Book" panose="02000503020000020003" pitchFamily="2" charset="0"/>
              </a:rPr>
              <a:t>Profesional Estatal de Querétaro y podrá </a:t>
            </a:r>
            <a:r>
              <a:rPr lang="es-MX" dirty="0" smtClean="0">
                <a:latin typeface="Avenir Book" panose="02000503020000020003" pitchFamily="2" charset="0"/>
              </a:rPr>
              <a:t>obtener la Cédula </a:t>
            </a:r>
            <a:r>
              <a:rPr lang="es-MX" dirty="0">
                <a:latin typeface="Avenir Book" panose="02000503020000020003" pitchFamily="2" charset="0"/>
              </a:rPr>
              <a:t>P</a:t>
            </a:r>
            <a:r>
              <a:rPr lang="es-MX" dirty="0" smtClean="0">
                <a:latin typeface="Avenir Book" panose="02000503020000020003" pitchFamily="2" charset="0"/>
              </a:rPr>
              <a:t>rofesional de la Dirección General de Profesiones de la CDMX.</a:t>
            </a:r>
            <a:endParaRPr lang="es-MX" dirty="0">
              <a:latin typeface="Avenir Book" panose="02000503020000020003" pitchFamily="2" charset="0"/>
            </a:endParaRPr>
          </a:p>
        </p:txBody>
      </p:sp>
      <p:sp>
        <p:nvSpPr>
          <p:cNvPr id="4" name="Título 1">
            <a:extLst>
              <a:ext uri="{FF2B5EF4-FFF2-40B4-BE49-F238E27FC236}">
                <a16:creationId xmlns:a16="http://schemas.microsoft.com/office/drawing/2014/main" id="{79FEC2FB-64AA-F649-AC7E-C859BB7A79A4}"/>
              </a:ext>
            </a:extLst>
          </p:cNvPr>
          <p:cNvSpPr txBox="1">
            <a:spLocks/>
          </p:cNvSpPr>
          <p:nvPr/>
        </p:nvSpPr>
        <p:spPr>
          <a:xfrm>
            <a:off x="957945" y="888274"/>
            <a:ext cx="9535883"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 sz="2200" dirty="0" smtClean="0">
                <a:solidFill>
                  <a:schemeClr val="tx1"/>
                </a:solidFill>
                <a:latin typeface="Avenir Book" panose="02000503020000020003" pitchFamily="2" charset="0"/>
              </a:rPr>
              <a:t>GUÍA DE 13 PASOS PARA REALIZAR EL TRÁMITE DE TITULACIÓN TSU</a:t>
            </a:r>
            <a:endParaRPr lang="es-MX" sz="22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3505713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26428" y="1908324"/>
            <a:ext cx="11747861" cy="4565046"/>
          </a:xfrm>
          <a:prstGeom prst="rect">
            <a:avLst/>
          </a:prstGeom>
          <a:noFill/>
          <a:ln w="57150" cmpd="thickThin">
            <a:solidFill>
              <a:schemeClr val="tx1"/>
            </a:solidFill>
            <a:miter lim="800000"/>
            <a:headEnd/>
            <a:tailEnd/>
          </a:ln>
        </p:spPr>
        <p:txBody>
          <a:bodyPr lIns="144000" rIns="144000"/>
          <a:lstStyle/>
          <a:p>
            <a:pPr marL="266700" lvl="1" indent="-174625" algn="just" eaLnBrk="0" hangingPunct="0">
              <a:spcBef>
                <a:spcPct val="20000"/>
              </a:spcBef>
              <a:buFont typeface="Wingdings" pitchFamily="2" charset="2"/>
              <a:buChar char="ü"/>
              <a:defRPr/>
            </a:pPr>
            <a:r>
              <a:rPr lang="es-ES_tradnl" b="1" dirty="0">
                <a:solidFill>
                  <a:srgbClr val="FF0000"/>
                </a:solidFill>
                <a:latin typeface="Avenir Book" panose="02000503020000020003" pitchFamily="2" charset="0"/>
              </a:rPr>
              <a:t>Toda la documentación mencionada en el punto </a:t>
            </a:r>
            <a:r>
              <a:rPr lang="es-ES_tradnl" b="1" dirty="0" smtClean="0">
                <a:solidFill>
                  <a:srgbClr val="FF0000"/>
                </a:solidFill>
                <a:latin typeface="Avenir Book" panose="02000503020000020003" pitchFamily="2" charset="0"/>
              </a:rPr>
              <a:t>11 </a:t>
            </a:r>
            <a:r>
              <a:rPr lang="es-ES_tradnl" b="1" dirty="0" smtClean="0">
                <a:solidFill>
                  <a:srgbClr val="FF0000"/>
                </a:solidFill>
                <a:latin typeface="Avenir Book" panose="02000503020000020003" pitchFamily="2" charset="0"/>
              </a:rPr>
              <a:t>de </a:t>
            </a:r>
            <a:r>
              <a:rPr lang="es-ES_tradnl" b="1" dirty="0" smtClean="0">
                <a:solidFill>
                  <a:srgbClr val="FF0000"/>
                </a:solidFill>
                <a:latin typeface="Avenir Book" panose="02000503020000020003" pitchFamily="2" charset="0"/>
              </a:rPr>
              <a:t>la guía, </a:t>
            </a:r>
            <a:r>
              <a:rPr lang="es-ES_tradnl" b="1" dirty="0">
                <a:solidFill>
                  <a:srgbClr val="FF0000"/>
                </a:solidFill>
                <a:latin typeface="Avenir Book" panose="02000503020000020003" pitchFamily="2" charset="0"/>
              </a:rPr>
              <a:t>deberá ser integrada y firmada electrónicamente por el egresado, asesor de estadía y Director de </a:t>
            </a:r>
            <a:r>
              <a:rPr lang="es-ES_tradnl" b="1" dirty="0" smtClean="0">
                <a:solidFill>
                  <a:srgbClr val="FF0000"/>
                </a:solidFill>
                <a:latin typeface="Avenir Book" panose="02000503020000020003" pitchFamily="2" charset="0"/>
              </a:rPr>
              <a:t>Carrera, </a:t>
            </a:r>
            <a:r>
              <a:rPr lang="es-ES_tradnl" b="1" dirty="0">
                <a:solidFill>
                  <a:srgbClr val="FF0000"/>
                </a:solidFill>
                <a:latin typeface="Avenir Book" panose="02000503020000020003" pitchFamily="2" charset="0"/>
              </a:rPr>
              <a:t>máximo 1 día después </a:t>
            </a:r>
            <a:r>
              <a:rPr lang="es-ES_tradnl" b="1" dirty="0" smtClean="0">
                <a:solidFill>
                  <a:srgbClr val="FF0000"/>
                </a:solidFill>
                <a:latin typeface="Avenir Book" panose="02000503020000020003" pitchFamily="2" charset="0"/>
              </a:rPr>
              <a:t>de la </a:t>
            </a:r>
            <a:r>
              <a:rPr lang="es-ES_tradnl" b="1" dirty="0">
                <a:solidFill>
                  <a:srgbClr val="FF0000"/>
                </a:solidFill>
                <a:latin typeface="Avenir Book" panose="02000503020000020003" pitchFamily="2" charset="0"/>
              </a:rPr>
              <a:t>fecha establecida en el Acta Toma de Protesta.</a:t>
            </a:r>
          </a:p>
          <a:p>
            <a:pPr marL="266700" lvl="1" indent="-174625" algn="just" eaLnBrk="0" hangingPunct="0">
              <a:spcBef>
                <a:spcPct val="20000"/>
              </a:spcBef>
              <a:buFont typeface="Wingdings" pitchFamily="2" charset="2"/>
              <a:buChar char="ü"/>
              <a:defRPr/>
            </a:pPr>
            <a:endParaRPr lang="es-ES_tradnl" sz="16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ES_tradnl" dirty="0" smtClean="0">
                <a:latin typeface="Avenir Book" panose="02000503020000020003" pitchFamily="2" charset="0"/>
              </a:rPr>
              <a:t>Los </a:t>
            </a:r>
            <a:r>
              <a:rPr lang="es-ES_tradnl" dirty="0">
                <a:latin typeface="Avenir Book" panose="02000503020000020003" pitchFamily="2" charset="0"/>
              </a:rPr>
              <a:t>pasos del </a:t>
            </a:r>
            <a:r>
              <a:rPr lang="es-ES_tradnl" b="1" dirty="0">
                <a:solidFill>
                  <a:srgbClr val="FF0000"/>
                </a:solidFill>
                <a:latin typeface="Avenir Book" panose="02000503020000020003" pitchFamily="2" charset="0"/>
              </a:rPr>
              <a:t>6</a:t>
            </a:r>
            <a:r>
              <a:rPr lang="es-ES_tradnl" b="1" dirty="0" smtClean="0">
                <a:solidFill>
                  <a:srgbClr val="FF0000"/>
                </a:solidFill>
                <a:latin typeface="Avenir Book" panose="02000503020000020003" pitchFamily="2" charset="0"/>
              </a:rPr>
              <a:t> </a:t>
            </a:r>
            <a:r>
              <a:rPr lang="es-ES_tradnl" b="1" dirty="0">
                <a:solidFill>
                  <a:srgbClr val="FF0000"/>
                </a:solidFill>
                <a:latin typeface="Avenir Book" panose="02000503020000020003" pitchFamily="2" charset="0"/>
              </a:rPr>
              <a:t>al </a:t>
            </a:r>
            <a:r>
              <a:rPr lang="es-ES_tradnl" b="1" dirty="0" smtClean="0">
                <a:solidFill>
                  <a:srgbClr val="FF0000"/>
                </a:solidFill>
                <a:latin typeface="Avenir Book" panose="02000503020000020003" pitchFamily="2" charset="0"/>
              </a:rPr>
              <a:t>11 </a:t>
            </a:r>
            <a:r>
              <a:rPr lang="es-ES_tradnl" dirty="0">
                <a:latin typeface="Avenir Book" panose="02000503020000020003" pitchFamily="2" charset="0"/>
              </a:rPr>
              <a:t>deberás realizarlos en el periodo del </a:t>
            </a:r>
            <a:r>
              <a:rPr lang="es-ES_tradnl" b="1" dirty="0" smtClean="0">
                <a:solidFill>
                  <a:srgbClr val="FF0000"/>
                </a:solidFill>
                <a:latin typeface="Avenir Book" panose="02000503020000020003" pitchFamily="2" charset="0"/>
              </a:rPr>
              <a:t>21 </a:t>
            </a:r>
            <a:r>
              <a:rPr lang="es-ES_tradnl" b="1" dirty="0">
                <a:solidFill>
                  <a:srgbClr val="FF0000"/>
                </a:solidFill>
                <a:latin typeface="Avenir Book" panose="02000503020000020003" pitchFamily="2" charset="0"/>
              </a:rPr>
              <a:t>de agosto al 30 de septiembre de </a:t>
            </a:r>
            <a:r>
              <a:rPr lang="es-ES_tradnl" b="1" dirty="0" smtClean="0">
                <a:solidFill>
                  <a:srgbClr val="FF0000"/>
                </a:solidFill>
                <a:latin typeface="Avenir Book" panose="02000503020000020003" pitchFamily="2" charset="0"/>
              </a:rPr>
              <a:t>2023</a:t>
            </a:r>
            <a:r>
              <a:rPr lang="es-ES_tradnl" dirty="0" smtClean="0">
                <a:latin typeface="Avenir Book" panose="02000503020000020003" pitchFamily="2" charset="0"/>
              </a:rPr>
              <a:t>, </a:t>
            </a:r>
            <a:r>
              <a:rPr lang="es-ES_tradnl" dirty="0">
                <a:latin typeface="Avenir Book" panose="02000503020000020003" pitchFamily="2" charset="0"/>
              </a:rPr>
              <a:t>es importante considerar que se hacen cortes de egresados titulados mensualmente, por lo que no se reciben trámites con fechas del mes anterior una vez que inicia el nuevo mes.</a:t>
            </a:r>
          </a:p>
          <a:p>
            <a:pPr marL="266700" lvl="1" indent="-174625" algn="just" eaLnBrk="0" hangingPunct="0">
              <a:spcBef>
                <a:spcPct val="20000"/>
              </a:spcBef>
              <a:buFont typeface="Wingdings" pitchFamily="2" charset="2"/>
              <a:buChar char="ü"/>
              <a:defRPr/>
            </a:pPr>
            <a:endParaRPr lang="es-ES_tradnl" sz="16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dirty="0" smtClean="0">
                <a:latin typeface="Avenir Book" panose="02000503020000020003" pitchFamily="2" charset="0"/>
              </a:rPr>
              <a:t>Una </a:t>
            </a:r>
            <a:r>
              <a:rPr lang="es-MX" dirty="0">
                <a:latin typeface="Avenir Book" panose="02000503020000020003" pitchFamily="2" charset="0"/>
              </a:rPr>
              <a:t>vez que el egresado, se ha titulado y firmado electrónicamente en el Portal del Alumno todos los documentos solicitados, el Departamento de Servicios Escolares los aprobará y posteriormente realizará el trámite correspondiente ante </a:t>
            </a:r>
            <a:r>
              <a:rPr lang="es-MX" dirty="0" smtClean="0">
                <a:latin typeface="Avenir Book" panose="02000503020000020003" pitchFamily="2" charset="0"/>
              </a:rPr>
              <a:t>la Dirección Estatal de Profesiones de Querétaro y la Dirección General de Profesiones de la CDMX, de </a:t>
            </a:r>
            <a:r>
              <a:rPr lang="es-MX" dirty="0">
                <a:latin typeface="Avenir Book" panose="02000503020000020003" pitchFamily="2" charset="0"/>
              </a:rPr>
              <a:t>acuerdo a sus </a:t>
            </a:r>
            <a:r>
              <a:rPr lang="es-MX" dirty="0" smtClean="0">
                <a:latin typeface="Avenir Book" panose="02000503020000020003" pitchFamily="2" charset="0"/>
              </a:rPr>
              <a:t>lineamientos de ambas dependencias. </a:t>
            </a:r>
          </a:p>
          <a:p>
            <a:pPr marL="266700" lvl="1" indent="-174625" algn="just" eaLnBrk="0" hangingPunct="0">
              <a:spcBef>
                <a:spcPct val="20000"/>
              </a:spcBef>
              <a:buFont typeface="Wingdings" pitchFamily="2" charset="2"/>
              <a:buChar char="ü"/>
              <a:defRPr/>
            </a:pPr>
            <a:endParaRPr lang="es-MX" sz="1600" dirty="0" smtClean="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ES_tradnl" dirty="0" smtClean="0">
                <a:latin typeface="Avenir Book" panose="02000503020000020003" pitchFamily="2" charset="0"/>
              </a:rPr>
              <a:t>La </a:t>
            </a:r>
            <a:r>
              <a:rPr lang="es-ES_tradnl" dirty="0">
                <a:latin typeface="Avenir Book" panose="02000503020000020003" pitchFamily="2" charset="0"/>
              </a:rPr>
              <a:t>fecha, lugar y hora para la recepción al evento de Toma de Protesta Generacional del grado académico de TSU, serán comunicados en el momento oportuno por cada Dirección de Carrera, favor de estar </a:t>
            </a:r>
            <a:r>
              <a:rPr lang="es-ES_tradnl" dirty="0" smtClean="0">
                <a:latin typeface="Avenir Book" panose="02000503020000020003" pitchFamily="2" charset="0"/>
              </a:rPr>
              <a:t>pendiente.</a:t>
            </a:r>
            <a:endParaRPr lang="es-MX" dirty="0">
              <a:latin typeface="Avenir Book" panose="02000503020000020003" pitchFamily="2" charset="0"/>
            </a:endParaRPr>
          </a:p>
          <a:p>
            <a:pPr marL="266700" lvl="1" indent="-174625" algn="just" eaLnBrk="0" hangingPunct="0">
              <a:spcBef>
                <a:spcPct val="20000"/>
              </a:spcBef>
              <a:buFont typeface="Wingdings" pitchFamily="2" charset="2"/>
              <a:buChar char="ü"/>
              <a:defRPr/>
            </a:pPr>
            <a:endParaRPr lang="es-ES_tradnl" sz="1700" dirty="0">
              <a:latin typeface="Avenir Book" panose="02000503020000020003" pitchFamily="2" charset="0"/>
            </a:endParaRP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1333861" y="1053732"/>
            <a:ext cx="9535885"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 sz="2400" dirty="0" smtClean="0">
                <a:solidFill>
                  <a:schemeClr val="tx1"/>
                </a:solidFill>
                <a:latin typeface="Avenir Book" panose="02000503020000020003" pitchFamily="2" charset="0"/>
              </a:rPr>
              <a:t>IMPORTANTE</a:t>
            </a: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4040122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62711" y="1465943"/>
            <a:ext cx="11682546" cy="5036454"/>
          </a:xfrm>
          <a:prstGeom prst="rect">
            <a:avLst/>
          </a:prstGeom>
          <a:noFill/>
          <a:ln w="57150" cmpd="thickThin">
            <a:solidFill>
              <a:schemeClr val="tx1"/>
            </a:solidFill>
            <a:miter lim="800000"/>
            <a:headEnd/>
            <a:tailEnd/>
          </a:ln>
        </p:spPr>
        <p:txBody>
          <a:bodyPr lIns="144000" rIns="144000"/>
          <a:lstStyle/>
          <a:p>
            <a:pPr marL="266700" lvl="1" indent="-174625" algn="just" eaLnBrk="0" hangingPunct="0">
              <a:spcBef>
                <a:spcPct val="20000"/>
              </a:spcBef>
              <a:buFont typeface="Wingdings" pitchFamily="2" charset="2"/>
              <a:buChar char="ü"/>
              <a:defRPr/>
            </a:pPr>
            <a:r>
              <a:rPr lang="es-MX" dirty="0" smtClean="0">
                <a:latin typeface="Avenir Book" panose="02000503020000020003" pitchFamily="2" charset="0"/>
              </a:rPr>
              <a:t>Una </a:t>
            </a:r>
            <a:r>
              <a:rPr lang="es-MX" dirty="0">
                <a:latin typeface="Avenir Book" panose="02000503020000020003" pitchFamily="2" charset="0"/>
              </a:rPr>
              <a:t>vez que la </a:t>
            </a:r>
            <a:r>
              <a:rPr lang="es-MX" dirty="0" smtClean="0">
                <a:latin typeface="Avenir Book" panose="02000503020000020003" pitchFamily="2" charset="0"/>
              </a:rPr>
              <a:t>Dirección General de Profesiones de la CDMX </a:t>
            </a:r>
            <a:r>
              <a:rPr lang="es-MX" dirty="0">
                <a:latin typeface="Avenir Book" panose="02000503020000020003" pitchFamily="2" charset="0"/>
              </a:rPr>
              <a:t>haya </a:t>
            </a:r>
            <a:r>
              <a:rPr lang="es-MX" dirty="0" smtClean="0">
                <a:latin typeface="Avenir Book" panose="02000503020000020003" pitchFamily="2" charset="0"/>
              </a:rPr>
              <a:t>procesado y </a:t>
            </a:r>
            <a:r>
              <a:rPr lang="es-MX" dirty="0">
                <a:latin typeface="Avenir Book" panose="02000503020000020003" pitchFamily="2" charset="0"/>
              </a:rPr>
              <a:t>generado la cédula profesional electrónica, </a:t>
            </a:r>
            <a:r>
              <a:rPr lang="es-MX" dirty="0" smtClean="0">
                <a:latin typeface="Avenir Book" panose="02000503020000020003" pitchFamily="2" charset="0"/>
              </a:rPr>
              <a:t>se </a:t>
            </a:r>
            <a:r>
              <a:rPr lang="es-MX" dirty="0">
                <a:latin typeface="Avenir Book" panose="02000503020000020003" pitchFamily="2" charset="0"/>
              </a:rPr>
              <a:t>enviará </a:t>
            </a:r>
            <a:r>
              <a:rPr lang="es-MX" dirty="0" smtClean="0">
                <a:latin typeface="Avenir Book" panose="02000503020000020003" pitchFamily="2" charset="0"/>
              </a:rPr>
              <a:t>correo </a:t>
            </a:r>
            <a:r>
              <a:rPr lang="es-MX" dirty="0">
                <a:latin typeface="Avenir Book" panose="02000503020000020003" pitchFamily="2" charset="0"/>
              </a:rPr>
              <a:t>electrónico dirigido al titulado </a:t>
            </a:r>
            <a:r>
              <a:rPr lang="es-MX" dirty="0" smtClean="0">
                <a:latin typeface="Avenir Book" panose="02000503020000020003" pitchFamily="2" charset="0"/>
              </a:rPr>
              <a:t>con las indicaciones para obtenerla.</a:t>
            </a:r>
            <a:endParaRPr lang="es-MX" dirty="0">
              <a:latin typeface="Avenir Book" panose="02000503020000020003" pitchFamily="2" charset="0"/>
            </a:endParaRPr>
          </a:p>
          <a:p>
            <a:pPr marL="266700" lvl="1" indent="-174625" algn="just" eaLnBrk="0" hangingPunct="0">
              <a:spcBef>
                <a:spcPct val="20000"/>
              </a:spcBef>
              <a:buFont typeface="Wingdings" pitchFamily="2" charset="2"/>
              <a:buChar char="ü"/>
              <a:defRPr/>
            </a:pPr>
            <a:endParaRPr lang="es-MX" sz="14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i="1" dirty="0">
                <a:latin typeface="Avenir Book" panose="02000503020000020003" pitchFamily="2" charset="0"/>
              </a:rPr>
              <a:t>Para poder descargar la cédula profesional </a:t>
            </a:r>
            <a:r>
              <a:rPr lang="es-MX" i="1" dirty="0" smtClean="0">
                <a:latin typeface="Avenir Book" panose="02000503020000020003" pitchFamily="2" charset="0"/>
              </a:rPr>
              <a:t>electrónica de la Dirección General de Profesiones de la CDMX, </a:t>
            </a:r>
            <a:r>
              <a:rPr lang="es-MX" i="1" dirty="0">
                <a:latin typeface="Avenir Book" panose="02000503020000020003" pitchFamily="2" charset="0"/>
              </a:rPr>
              <a:t>el titulado deberá contar con su </a:t>
            </a:r>
            <a:r>
              <a:rPr lang="es-MX" i="1" dirty="0" err="1">
                <a:latin typeface="Avenir Book" panose="02000503020000020003" pitchFamily="2" charset="0"/>
              </a:rPr>
              <a:t>e.firma</a:t>
            </a:r>
            <a:r>
              <a:rPr lang="es-MX" i="1" dirty="0">
                <a:latin typeface="Avenir Book" panose="02000503020000020003" pitchFamily="2" charset="0"/>
              </a:rPr>
              <a:t> emitida por el SAT y podrá realizar la transacción económica del trámite con su tarjeta de crédito o débito bancaria</a:t>
            </a:r>
            <a:r>
              <a:rPr lang="es-MX" dirty="0">
                <a:latin typeface="Avenir Book" panose="02000503020000020003" pitchFamily="2" charset="0"/>
              </a:rPr>
              <a:t>.</a:t>
            </a:r>
          </a:p>
          <a:p>
            <a:pPr marL="266700" lvl="1" indent="-174625" algn="just" eaLnBrk="0" hangingPunct="0">
              <a:spcBef>
                <a:spcPct val="20000"/>
              </a:spcBef>
              <a:buFont typeface="Wingdings" pitchFamily="2" charset="2"/>
              <a:buChar char="ü"/>
              <a:defRPr/>
            </a:pPr>
            <a:endParaRPr lang="es-MX" sz="14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dirty="0">
                <a:latin typeface="Avenir Book" panose="02000503020000020003" pitchFamily="2" charset="0"/>
              </a:rPr>
              <a:t>Una vez que el titulado cuente con su cédula profesional </a:t>
            </a:r>
            <a:r>
              <a:rPr lang="es-MX" dirty="0" smtClean="0">
                <a:latin typeface="Avenir Book" panose="02000503020000020003" pitchFamily="2" charset="0"/>
              </a:rPr>
              <a:t>electrónica, </a:t>
            </a:r>
            <a:r>
              <a:rPr lang="es-MX" dirty="0" smtClean="0">
                <a:latin typeface="Avenir Book" panose="02000503020000020003" pitchFamily="2" charset="0"/>
              </a:rPr>
              <a:t>deberá </a:t>
            </a:r>
            <a:r>
              <a:rPr lang="es-MX" dirty="0">
                <a:latin typeface="Avenir Book" panose="02000503020000020003" pitchFamily="2" charset="0"/>
              </a:rPr>
              <a:t>subirla a la plataforma de la UTSJR: </a:t>
            </a:r>
            <a:r>
              <a:rPr lang="es-MX" b="1" dirty="0">
                <a:latin typeface="Avenir Book" panose="02000503020000020003" pitchFamily="2" charset="0"/>
              </a:rPr>
              <a:t>www.utsjr.edu.mx/Accesos Externos/Trámites Egresados</a:t>
            </a:r>
            <a:r>
              <a:rPr lang="es-MX" dirty="0">
                <a:latin typeface="Avenir Book" panose="02000503020000020003" pitchFamily="2" charset="0"/>
              </a:rPr>
              <a:t> y notificar vía correo o telefónicamente al Departamento de Servicios </a:t>
            </a:r>
            <a:r>
              <a:rPr lang="es-MX" dirty="0" smtClean="0">
                <a:latin typeface="Avenir Book" panose="02000503020000020003" pitchFamily="2" charset="0"/>
              </a:rPr>
              <a:t>Escolares para su verificación y aprobación.</a:t>
            </a:r>
          </a:p>
          <a:p>
            <a:pPr marL="266700" lvl="1" indent="-174625" algn="just" eaLnBrk="0" hangingPunct="0">
              <a:spcBef>
                <a:spcPct val="20000"/>
              </a:spcBef>
              <a:buFont typeface="Wingdings" pitchFamily="2" charset="2"/>
              <a:buChar char="ü"/>
              <a:defRPr/>
            </a:pPr>
            <a:endParaRPr lang="es-MX" sz="1400" dirty="0" smtClean="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dirty="0" smtClean="0">
                <a:latin typeface="Avenir Book" panose="02000503020000020003" pitchFamily="2" charset="0"/>
              </a:rPr>
              <a:t>Cuando la UTSJR reciba la Cédula Profesional Estatal de Querétaro y se concluya con la emisión del Título Profesional y demás </a:t>
            </a:r>
            <a:r>
              <a:rPr lang="es-MX" dirty="0">
                <a:latin typeface="Avenir Book" panose="02000503020000020003" pitchFamily="2" charset="0"/>
              </a:rPr>
              <a:t>documentos </a:t>
            </a:r>
            <a:r>
              <a:rPr lang="es-MX" dirty="0" smtClean="0">
                <a:latin typeface="Avenir Book" panose="02000503020000020003" pitchFamily="2" charset="0"/>
              </a:rPr>
              <a:t>oficiales, se </a:t>
            </a:r>
            <a:r>
              <a:rPr lang="es-MX" dirty="0">
                <a:latin typeface="Avenir Book" panose="02000503020000020003" pitchFamily="2" charset="0"/>
              </a:rPr>
              <a:t>enviará un correo electrónico dirigido al titulado con las indicaciones para </a:t>
            </a:r>
            <a:r>
              <a:rPr lang="es-MX" dirty="0" smtClean="0">
                <a:latin typeface="Avenir Book" panose="02000503020000020003" pitchFamily="2" charset="0"/>
              </a:rPr>
              <a:t>pasar a recoger toda su documentación a las oficinas de </a:t>
            </a:r>
            <a:r>
              <a:rPr lang="es-MX" dirty="0" err="1" smtClean="0">
                <a:latin typeface="Avenir Book" panose="02000503020000020003" pitchFamily="2" charset="0"/>
              </a:rPr>
              <a:t>Jalpan</a:t>
            </a:r>
            <a:r>
              <a:rPr lang="es-MX" dirty="0" smtClean="0">
                <a:latin typeface="Avenir Book" panose="02000503020000020003" pitchFamily="2" charset="0"/>
              </a:rPr>
              <a:t> o </a:t>
            </a:r>
            <a:r>
              <a:rPr lang="es-MX" dirty="0" err="1" smtClean="0">
                <a:latin typeface="Avenir Book" panose="02000503020000020003" pitchFamily="2" charset="0"/>
              </a:rPr>
              <a:t>Peñamiller</a:t>
            </a:r>
            <a:r>
              <a:rPr lang="es-MX" dirty="0" smtClean="0">
                <a:latin typeface="Avenir Book" panose="02000503020000020003" pitchFamily="2" charset="0"/>
              </a:rPr>
              <a:t>.</a:t>
            </a:r>
            <a:endParaRPr lang="es-MX" dirty="0">
              <a:latin typeface="Avenir Book" panose="02000503020000020003" pitchFamily="2" charset="0"/>
            </a:endParaRPr>
          </a:p>
          <a:p>
            <a:pPr marL="92075" lvl="1" algn="just" eaLnBrk="0" hangingPunct="0">
              <a:spcBef>
                <a:spcPct val="20000"/>
              </a:spcBef>
              <a:defRPr/>
            </a:pPr>
            <a:endParaRPr lang="es-MX" sz="14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dirty="0">
                <a:latin typeface="Avenir Book" panose="02000503020000020003" pitchFamily="2" charset="0"/>
              </a:rPr>
              <a:t>E</a:t>
            </a:r>
            <a:r>
              <a:rPr lang="es-MX" dirty="0" smtClean="0">
                <a:latin typeface="Avenir Book" panose="02000503020000020003" pitchFamily="2" charset="0"/>
              </a:rPr>
              <a:t>s </a:t>
            </a:r>
            <a:r>
              <a:rPr lang="es-MX" dirty="0">
                <a:latin typeface="Avenir Book" panose="02000503020000020003" pitchFamily="2" charset="0"/>
              </a:rPr>
              <a:t>necesario que todos los alumnos próximos a egresar y ser titulados, cuenten con su </a:t>
            </a:r>
            <a:r>
              <a:rPr lang="es-MX" dirty="0" err="1">
                <a:latin typeface="Avenir Book" panose="02000503020000020003" pitchFamily="2" charset="0"/>
              </a:rPr>
              <a:t>e.firma</a:t>
            </a:r>
            <a:r>
              <a:rPr lang="es-MX" dirty="0">
                <a:latin typeface="Avenir Book" panose="02000503020000020003" pitchFamily="2" charset="0"/>
              </a:rPr>
              <a:t>, la cual es de carácter gratuito, o en su caso renovarla o actualizarla de acuerdo a lo establecido por el SAT.</a:t>
            </a:r>
            <a:endParaRPr lang="es-ES_tradnl" dirty="0">
              <a:latin typeface="Avenir Book" panose="02000503020000020003" pitchFamily="2" charset="0"/>
            </a:endParaRP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1333858" y="792479"/>
            <a:ext cx="9535885"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 sz="2400" dirty="0" smtClean="0">
                <a:solidFill>
                  <a:schemeClr val="tx1"/>
                </a:solidFill>
                <a:latin typeface="Avenir Book" panose="02000503020000020003" pitchFamily="2" charset="0"/>
              </a:rPr>
              <a:t>IMPORTANTE</a:t>
            </a:r>
            <a:endParaRPr lang="es-ES" sz="2400" dirty="0">
              <a:solidFill>
                <a:schemeClr val="tx1"/>
              </a:solidFill>
              <a:latin typeface="Avenir Book" panose="02000503020000020003" pitchFamily="2" charset="0"/>
            </a:endParaRPr>
          </a:p>
          <a:p>
            <a:pPr algn="ct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4217155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62711" y="1335314"/>
            <a:ext cx="11682546" cy="5167083"/>
          </a:xfrm>
          <a:prstGeom prst="rect">
            <a:avLst/>
          </a:prstGeom>
          <a:noFill/>
          <a:ln w="57150" cmpd="thickThin">
            <a:solidFill>
              <a:schemeClr val="tx1"/>
            </a:solidFill>
            <a:miter lim="800000"/>
            <a:headEnd/>
            <a:tailEnd/>
          </a:ln>
        </p:spPr>
        <p:txBody>
          <a:bodyPr lIns="144000" rIns="144000"/>
          <a:lstStyle/>
          <a:p>
            <a:pPr marL="92075" lvl="1" algn="just" eaLnBrk="0" hangingPunct="0">
              <a:spcBef>
                <a:spcPct val="20000"/>
              </a:spcBef>
              <a:defRPr/>
            </a:pPr>
            <a:r>
              <a:rPr lang="es-ES" sz="1600" dirty="0">
                <a:latin typeface="Avenir Book" panose="02000503020000020003" pitchFamily="2" charset="0"/>
              </a:rPr>
              <a:t>Hacemos de su conocimiento que sus documentos oficiales que nos requiera la </a:t>
            </a:r>
            <a:r>
              <a:rPr lang="es-ES" sz="1600" dirty="0" smtClean="0">
                <a:latin typeface="Avenir Book" panose="02000503020000020003" pitchFamily="2" charset="0"/>
              </a:rPr>
              <a:t>DGP-CDMX y la DEP-QRO., </a:t>
            </a:r>
            <a:r>
              <a:rPr lang="es-ES" sz="1600" dirty="0">
                <a:latin typeface="Avenir Book" panose="02000503020000020003" pitchFamily="2" charset="0"/>
              </a:rPr>
              <a:t>para su trámite de </a:t>
            </a:r>
            <a:r>
              <a:rPr lang="es-ES" sz="1600" dirty="0" smtClean="0">
                <a:latin typeface="Avenir Book" panose="02000503020000020003" pitchFamily="2" charset="0"/>
              </a:rPr>
              <a:t>Cédula Profesional, </a:t>
            </a:r>
            <a:r>
              <a:rPr lang="es-ES" sz="1600" dirty="0">
                <a:latin typeface="Avenir Book" panose="02000503020000020003" pitchFamily="2" charset="0"/>
              </a:rPr>
              <a:t>serán verificados en su autenticidad ante las dependencias oficiales correspondientes, por lo que si se determinara que alguno de ellos carece de validez oficial, se procederá conforme a la establecido en el Reglamento Académico de la Universidad Tecnológica de San Juan del Río, Querétaro, en su CAPÍTULO I. DISPOSICIONES GENERALES, Artículo 5, que a la letra dice:</a:t>
            </a:r>
          </a:p>
          <a:p>
            <a:pPr marL="92075" lvl="1" algn="just" eaLnBrk="0" hangingPunct="0">
              <a:spcBef>
                <a:spcPct val="20000"/>
              </a:spcBef>
              <a:defRPr/>
            </a:pPr>
            <a:endParaRPr lang="es-ES" sz="1200" dirty="0">
              <a:latin typeface="Avenir Book" panose="02000503020000020003" pitchFamily="2" charset="0"/>
            </a:endParaRPr>
          </a:p>
          <a:p>
            <a:pPr marL="92075" lvl="1" algn="just" eaLnBrk="0" hangingPunct="0">
              <a:spcBef>
                <a:spcPct val="20000"/>
              </a:spcBef>
              <a:defRPr/>
            </a:pPr>
            <a:r>
              <a:rPr lang="es-ES" sz="1600" dirty="0">
                <a:latin typeface="Avenir Book" panose="02000503020000020003" pitchFamily="2" charset="0"/>
              </a:rPr>
              <a:t> “La Universidad procederá de forma inmediata a la baja definitiva de un estudiante, si durante el transcurso y/o término de su formación académica se le comprueba la ilegalidad (documento apócrifo), de algún documento oficial necesario para la inscripción, reinscripción y/o titulación. </a:t>
            </a:r>
          </a:p>
          <a:p>
            <a:pPr marL="92075" lvl="1" algn="just" eaLnBrk="0" hangingPunct="0">
              <a:spcBef>
                <a:spcPct val="20000"/>
              </a:spcBef>
              <a:defRPr/>
            </a:pPr>
            <a:endParaRPr lang="es-ES" sz="1200" dirty="0">
              <a:latin typeface="Avenir Book" panose="02000503020000020003" pitchFamily="2" charset="0"/>
            </a:endParaRPr>
          </a:p>
          <a:p>
            <a:pPr marL="92075" lvl="1" algn="just" eaLnBrk="0" hangingPunct="0">
              <a:spcBef>
                <a:spcPct val="20000"/>
              </a:spcBef>
              <a:defRPr/>
            </a:pPr>
            <a:r>
              <a:rPr lang="es-ES" sz="1600" dirty="0">
                <a:latin typeface="Avenir Book" panose="02000503020000020003" pitchFamily="2" charset="0"/>
              </a:rPr>
              <a:t>Así mismo si en el ejercicio profesional se le comprueba la ilegitimidad de algún documento oficial de su formación académica, conforme al Artículo 5º de la Constitución Política de los Estados Unidos Mexicanos, las acciones académicas o administrativas serán inexistentes y quedarán sin efecto a cualquier beneficio que haya logrado o esté realizando, procediendo en su contra las sanciones que por ley sean aplicables.”</a:t>
            </a:r>
          </a:p>
          <a:p>
            <a:pPr marL="92075" lvl="1" algn="just" eaLnBrk="0" hangingPunct="0">
              <a:spcBef>
                <a:spcPct val="20000"/>
              </a:spcBef>
              <a:defRPr/>
            </a:pPr>
            <a:endParaRPr lang="es-ES" sz="1200" dirty="0">
              <a:latin typeface="Avenir Book" panose="02000503020000020003" pitchFamily="2" charset="0"/>
            </a:endParaRPr>
          </a:p>
          <a:p>
            <a:pPr marL="92075" lvl="1" algn="just" eaLnBrk="0" hangingPunct="0">
              <a:spcBef>
                <a:spcPct val="20000"/>
              </a:spcBef>
              <a:defRPr/>
            </a:pPr>
            <a:r>
              <a:rPr lang="es-ES" sz="1600" dirty="0">
                <a:latin typeface="Avenir Book" panose="02000503020000020003" pitchFamily="2" charset="0"/>
              </a:rPr>
              <a:t>Así mismo le informamos que de incurrir en la falta antes mencionada, también se aplicará lo establecido en el Acuerdo de la SEP 17/11/17, Artículo 62, párrafo segundo, que a la letra dice: "De comprobarse que la documentación no es auténtica, que la información sea falsa o que haya sido alterada, el Particular dará parte a las autoridades competentes para los efectos legales a que haya lugar; procederá a anular las calificaciones obtenidas por el alumno en el nivel educativo del tipo superior que hubiese cursado, y lo hará del conocimiento al alumno".</a:t>
            </a:r>
            <a:endParaRPr lang="es-ES_tradnl" sz="1600" dirty="0">
              <a:latin typeface="Avenir Book" panose="02000503020000020003" pitchFamily="2" charset="0"/>
            </a:endParaRP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1333858" y="719909"/>
            <a:ext cx="9535885"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 sz="2400" dirty="0" smtClean="0">
                <a:solidFill>
                  <a:schemeClr val="tx1"/>
                </a:solidFill>
                <a:latin typeface="Avenir Book" panose="02000503020000020003" pitchFamily="2" charset="0"/>
              </a:rPr>
              <a:t>IMPORTANTE</a:t>
            </a:r>
            <a:endParaRPr lang="es-ES" sz="2400" dirty="0">
              <a:solidFill>
                <a:schemeClr val="tx1"/>
              </a:solidFill>
              <a:latin typeface="Avenir Book" panose="02000503020000020003" pitchFamily="2" charset="0"/>
            </a:endParaRPr>
          </a:p>
          <a:p>
            <a:pPr algn="ct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2991585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04654" y="1814286"/>
            <a:ext cx="11798660" cy="4688109"/>
          </a:xfrm>
          <a:prstGeom prst="rect">
            <a:avLst/>
          </a:prstGeom>
          <a:noFill/>
          <a:ln w="57150" cmpd="thickThin">
            <a:solidFill>
              <a:schemeClr val="tx1"/>
            </a:solidFill>
            <a:miter lim="800000"/>
            <a:headEnd/>
            <a:tailEnd/>
          </a:ln>
        </p:spPr>
        <p:txBody>
          <a:bodyPr lIns="144000" rIns="144000"/>
          <a:lstStyle/>
          <a:p>
            <a:pPr marL="266700" lvl="1" indent="-174625" algn="just" eaLnBrk="0" hangingPunct="0">
              <a:spcBef>
                <a:spcPct val="20000"/>
              </a:spcBef>
              <a:buFont typeface="Wingdings" pitchFamily="2" charset="2"/>
              <a:buChar char="ü"/>
              <a:defRPr/>
            </a:pPr>
            <a:r>
              <a:rPr lang="es-MX" sz="1700" dirty="0">
                <a:latin typeface="Avenir Book" panose="02000503020000020003" pitchFamily="2" charset="0"/>
              </a:rPr>
              <a:t>Todos los egresados del nivel TSU podrán continuar con sus estudios del nivel Licenciatura o Ingeniería, teniendo como requisito obligatorio su titulación como Técnico Superior Universitario, de acuerdo a lo establecido en el Reglamento Académico vigente en su Artículo número13. </a:t>
            </a:r>
            <a:r>
              <a:rPr lang="es-MX" sz="1700" b="1" dirty="0" smtClean="0">
                <a:solidFill>
                  <a:srgbClr val="FF0000"/>
                </a:solidFill>
                <a:latin typeface="Avenir Book" panose="02000503020000020003" pitchFamily="2" charset="0"/>
              </a:rPr>
              <a:t>(Pendiente la continuidad de los egresados TSU en AFC, los egresados de la extensión </a:t>
            </a:r>
            <a:r>
              <a:rPr lang="es-MX" sz="1700" b="1" dirty="0" err="1" smtClean="0">
                <a:solidFill>
                  <a:srgbClr val="FF0000"/>
                </a:solidFill>
                <a:latin typeface="Avenir Book" panose="02000503020000020003" pitchFamily="2" charset="0"/>
              </a:rPr>
              <a:t>Peñamiller</a:t>
            </a:r>
            <a:r>
              <a:rPr lang="es-MX" sz="1700" b="1" dirty="0" smtClean="0">
                <a:solidFill>
                  <a:srgbClr val="FF0000"/>
                </a:solidFill>
                <a:latin typeface="Avenir Book" panose="02000503020000020003" pitchFamily="2" charset="0"/>
              </a:rPr>
              <a:t> podrán continuar sus estudios en el plantel de SJR o </a:t>
            </a:r>
            <a:r>
              <a:rPr lang="es-MX" sz="1700" b="1" dirty="0" err="1" smtClean="0">
                <a:solidFill>
                  <a:srgbClr val="FF0000"/>
                </a:solidFill>
                <a:latin typeface="Avenir Book" panose="02000503020000020003" pitchFamily="2" charset="0"/>
              </a:rPr>
              <a:t>Jalpan</a:t>
            </a:r>
            <a:r>
              <a:rPr lang="es-MX" sz="1700" b="1" dirty="0" smtClean="0">
                <a:solidFill>
                  <a:srgbClr val="FF0000"/>
                </a:solidFill>
                <a:latin typeface="Avenir Book" panose="02000503020000020003" pitchFamily="2" charset="0"/>
              </a:rPr>
              <a:t>).</a:t>
            </a:r>
            <a:endParaRPr lang="es-MX" sz="1700" b="1" dirty="0">
              <a:solidFill>
                <a:srgbClr val="FF0000"/>
              </a:solidFill>
              <a:latin typeface="Avenir Book" panose="02000503020000020003" pitchFamily="2" charset="0"/>
            </a:endParaRPr>
          </a:p>
          <a:p>
            <a:pPr marL="266700" lvl="1" indent="-174625" algn="just" eaLnBrk="0" hangingPunct="0">
              <a:spcBef>
                <a:spcPct val="20000"/>
              </a:spcBef>
              <a:buFont typeface="Wingdings" pitchFamily="2" charset="2"/>
              <a:buChar char="ü"/>
              <a:defRPr/>
            </a:pPr>
            <a:endParaRPr lang="es-MX" sz="17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sz="1700" dirty="0">
                <a:latin typeface="Avenir Book" panose="02000503020000020003" pitchFamily="2" charset="0"/>
              </a:rPr>
              <a:t>Los egresados titulados del nivel TSU deberán realizar su reinscripción al séptimo cuatrimestre de acuerdo a las fechas establecidas en el calendario escolar y al calendario de pagos </a:t>
            </a:r>
            <a:r>
              <a:rPr lang="es-MX" sz="1700" b="1" dirty="0">
                <a:solidFill>
                  <a:srgbClr val="FF0000"/>
                </a:solidFill>
                <a:latin typeface="Avenir Book" panose="02000503020000020003" pitchFamily="2" charset="0"/>
              </a:rPr>
              <a:t>(semana del </a:t>
            </a:r>
            <a:r>
              <a:rPr lang="es-MX" sz="1700" b="1" dirty="0" smtClean="0">
                <a:solidFill>
                  <a:srgbClr val="FF0000"/>
                </a:solidFill>
                <a:latin typeface="Avenir Book" panose="02000503020000020003" pitchFamily="2" charset="0"/>
              </a:rPr>
              <a:t>21 </a:t>
            </a:r>
            <a:r>
              <a:rPr lang="es-MX" sz="1700" b="1" dirty="0">
                <a:solidFill>
                  <a:srgbClr val="FF0000"/>
                </a:solidFill>
                <a:latin typeface="Avenir Book" panose="02000503020000020003" pitchFamily="2" charset="0"/>
              </a:rPr>
              <a:t>al </a:t>
            </a:r>
            <a:r>
              <a:rPr lang="es-MX" sz="1700" b="1" dirty="0" smtClean="0">
                <a:solidFill>
                  <a:srgbClr val="FF0000"/>
                </a:solidFill>
                <a:latin typeface="Avenir Book" panose="02000503020000020003" pitchFamily="2" charset="0"/>
              </a:rPr>
              <a:t>25 </a:t>
            </a:r>
            <a:r>
              <a:rPr lang="es-MX" sz="1700" b="1" dirty="0">
                <a:solidFill>
                  <a:srgbClr val="FF0000"/>
                </a:solidFill>
                <a:latin typeface="Avenir Book" panose="02000503020000020003" pitchFamily="2" charset="0"/>
              </a:rPr>
              <a:t>de agosto del </a:t>
            </a:r>
            <a:r>
              <a:rPr lang="es-MX" sz="1700" b="1" dirty="0" smtClean="0">
                <a:solidFill>
                  <a:srgbClr val="FF0000"/>
                </a:solidFill>
                <a:latin typeface="Avenir Book" panose="02000503020000020003" pitchFamily="2" charset="0"/>
              </a:rPr>
              <a:t>2023)</a:t>
            </a:r>
            <a:r>
              <a:rPr lang="es-MX" sz="1700" dirty="0" smtClean="0">
                <a:latin typeface="Avenir Book" panose="02000503020000020003" pitchFamily="2" charset="0"/>
              </a:rPr>
              <a:t>, </a:t>
            </a:r>
            <a:r>
              <a:rPr lang="es-MX" sz="1700" dirty="0">
                <a:latin typeface="Avenir Book" panose="02000503020000020003" pitchFamily="2" charset="0"/>
              </a:rPr>
              <a:t>siguiendo la misma metodología de los cuatrimestres anteriores.</a:t>
            </a:r>
          </a:p>
          <a:p>
            <a:pPr marL="92075" lvl="1" algn="just" eaLnBrk="0" hangingPunct="0">
              <a:spcBef>
                <a:spcPct val="20000"/>
              </a:spcBef>
              <a:defRPr/>
            </a:pPr>
            <a:r>
              <a:rPr lang="es-MX" sz="1700" dirty="0">
                <a:latin typeface="Avenir Book" panose="02000503020000020003" pitchFamily="2" charset="0"/>
              </a:rPr>
              <a:t> </a:t>
            </a:r>
          </a:p>
          <a:p>
            <a:pPr marL="266700" lvl="1" indent="-174625" algn="just" eaLnBrk="0" hangingPunct="0">
              <a:spcBef>
                <a:spcPct val="20000"/>
              </a:spcBef>
              <a:buFont typeface="Wingdings" pitchFamily="2" charset="2"/>
              <a:buChar char="ü"/>
              <a:defRPr/>
            </a:pPr>
            <a:r>
              <a:rPr lang="es-MX" sz="1700" dirty="0">
                <a:latin typeface="Avenir Book" panose="02000503020000020003" pitchFamily="2" charset="0"/>
              </a:rPr>
              <a:t>Los egresados del nivel TSU que no realicen su trámite de titulación en el tiempo establecido para tal efecto en el Reglamento Académico vigente, Artículo número 61, quedarán registrados como </a:t>
            </a:r>
            <a:r>
              <a:rPr lang="es-MX" sz="1700" b="1" dirty="0">
                <a:solidFill>
                  <a:srgbClr val="FF0000"/>
                </a:solidFill>
                <a:latin typeface="Avenir Book" panose="02000503020000020003" pitchFamily="2" charset="0"/>
              </a:rPr>
              <a:t>egresados no titulados</a:t>
            </a:r>
            <a:r>
              <a:rPr lang="es-MX" sz="1700" dirty="0">
                <a:latin typeface="Avenir Book" panose="02000503020000020003" pitchFamily="2" charset="0"/>
              </a:rPr>
              <a:t>, sin posibilidad de poderse titular por alguna otra opción que no sea el proyecto de estadía.</a:t>
            </a:r>
          </a:p>
          <a:p>
            <a:pPr marL="266700" lvl="1" indent="-174625" algn="just" eaLnBrk="0" hangingPunct="0">
              <a:spcBef>
                <a:spcPct val="20000"/>
              </a:spcBef>
              <a:buFont typeface="Wingdings" pitchFamily="2" charset="2"/>
              <a:buChar char="ü"/>
              <a:defRPr/>
            </a:pPr>
            <a:endParaRPr lang="es-MX" sz="17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sz="1700" dirty="0">
                <a:latin typeface="Avenir Book" panose="02000503020000020003" pitchFamily="2" charset="0"/>
              </a:rPr>
              <a:t>Los egresados del nivel TSU, que se encuentren cursando el séptimo cuatrimestre y no realicen su trámite de titulación en el tiempo reglamentario, </a:t>
            </a:r>
            <a:r>
              <a:rPr lang="es-MX" sz="1700" b="1" dirty="0">
                <a:solidFill>
                  <a:srgbClr val="FF0000"/>
                </a:solidFill>
                <a:latin typeface="Avenir Book" panose="02000503020000020003" pitchFamily="2" charset="0"/>
              </a:rPr>
              <a:t>causaran baja definitiva por faltas al reglamento</a:t>
            </a:r>
            <a:r>
              <a:rPr lang="es-MX" sz="1700" dirty="0">
                <a:latin typeface="Avenir Book" panose="02000503020000020003" pitchFamily="2" charset="0"/>
              </a:rPr>
              <a:t>, quedando limitados de forma definitiva para realizar continuidad de estudios.</a:t>
            </a: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1333859" y="827312"/>
            <a:ext cx="9535885"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 sz="2400" dirty="0">
                <a:solidFill>
                  <a:schemeClr val="tx1"/>
                </a:solidFill>
                <a:latin typeface="Avenir Book" panose="02000503020000020003" pitchFamily="2" charset="0"/>
              </a:rPr>
              <a:t>REINSCRIPCIÓN AL SEPTIMO CUATRIMESTRE NIVEL LICENCIATURA O INGENIRÍA</a:t>
            </a: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1857280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9070" y="1713186"/>
            <a:ext cx="11493860" cy="4781007"/>
          </a:xfrm>
          <a:prstGeom prst="rect">
            <a:avLst/>
          </a:prstGeom>
          <a:noFill/>
          <a:ln w="57150" cmpd="thickThin">
            <a:solidFill>
              <a:schemeClr val="tx1"/>
            </a:solidFill>
            <a:miter lim="800000"/>
            <a:headEnd/>
            <a:tailEnd/>
          </a:ln>
        </p:spPr>
        <p:txBody>
          <a:bodyPr lIns="144000" rIns="144000"/>
          <a:lstStyle/>
          <a:p>
            <a:pPr marL="457200" indent="-457200" algn="just" eaLnBrk="0" hangingPunct="0">
              <a:spcBef>
                <a:spcPct val="20000"/>
              </a:spcBef>
              <a:buFont typeface="Arial" panose="020B0604020202020204" pitchFamily="34" charset="0"/>
              <a:buChar char="•"/>
              <a:defRPr/>
            </a:pPr>
            <a:r>
              <a:rPr lang="es-ES" sz="1700" dirty="0" smtClean="0">
                <a:latin typeface="Avenir Book" panose="02000503020000020003" pitchFamily="2" charset="0"/>
              </a:rPr>
              <a:t>$410.00 </a:t>
            </a:r>
            <a:r>
              <a:rPr lang="es-ES" sz="1700" dirty="0" err="1" smtClean="0">
                <a:latin typeface="Avenir Book" panose="02000503020000020003" pitchFamily="2" charset="0"/>
              </a:rPr>
              <a:t>Jalpan</a:t>
            </a:r>
            <a:r>
              <a:rPr lang="es-ES" sz="1700" dirty="0" smtClean="0">
                <a:latin typeface="Avenir Book" panose="02000503020000020003" pitchFamily="2" charset="0"/>
              </a:rPr>
              <a:t> y $500 </a:t>
            </a:r>
            <a:r>
              <a:rPr lang="es-ES" sz="1700" dirty="0" err="1" smtClean="0">
                <a:latin typeface="Avenir Book" panose="02000503020000020003" pitchFamily="2" charset="0"/>
              </a:rPr>
              <a:t>Peñamiller</a:t>
            </a:r>
            <a:r>
              <a:rPr lang="es-ES" sz="1700" dirty="0" smtClean="0">
                <a:latin typeface="Avenir Book" panose="02000503020000020003" pitchFamily="2" charset="0"/>
              </a:rPr>
              <a:t>, por </a:t>
            </a:r>
            <a:r>
              <a:rPr lang="es-ES" sz="1700" dirty="0">
                <a:latin typeface="Avenir Book" panose="02000503020000020003" pitchFamily="2" charset="0"/>
              </a:rPr>
              <a:t>concepto de fotografías que deberá pagar antes </a:t>
            </a:r>
            <a:r>
              <a:rPr lang="es-ES" sz="1700" dirty="0" smtClean="0">
                <a:latin typeface="Avenir Book" panose="02000503020000020003" pitchFamily="2" charset="0"/>
              </a:rPr>
              <a:t>en el mes de febrero</a:t>
            </a:r>
            <a:r>
              <a:rPr lang="es-ES" sz="1700" dirty="0" smtClean="0">
                <a:solidFill>
                  <a:srgbClr val="00B050"/>
                </a:solidFill>
                <a:latin typeface="Avenir Book" panose="02000503020000020003" pitchFamily="2" charset="0"/>
              </a:rPr>
              <a:t> </a:t>
            </a:r>
            <a:r>
              <a:rPr lang="es-ES" sz="1700" dirty="0">
                <a:latin typeface="Avenir Book" panose="02000503020000020003" pitchFamily="2" charset="0"/>
              </a:rPr>
              <a:t>de </a:t>
            </a:r>
            <a:r>
              <a:rPr lang="es-ES" sz="1700" dirty="0" smtClean="0">
                <a:latin typeface="Avenir Book" panose="02000503020000020003" pitchFamily="2" charset="0"/>
              </a:rPr>
              <a:t>2023.</a:t>
            </a:r>
            <a:endParaRPr lang="es-ES" sz="17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endParaRPr lang="es-ES" sz="14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r>
              <a:rPr lang="es-ES" sz="1700" dirty="0" smtClean="0">
                <a:latin typeface="Avenir Book" panose="02000503020000020003" pitchFamily="2" charset="0"/>
              </a:rPr>
              <a:t>12.47 </a:t>
            </a:r>
            <a:r>
              <a:rPr lang="es-ES" sz="1700" dirty="0" err="1" smtClean="0">
                <a:latin typeface="Avenir Book" panose="02000503020000020003" pitchFamily="2" charset="0"/>
              </a:rPr>
              <a:t>UMA´s</a:t>
            </a:r>
            <a:r>
              <a:rPr lang="es-ES" sz="1700" dirty="0" smtClean="0">
                <a:latin typeface="Avenir Book" panose="02000503020000020003" pitchFamily="2" charset="0"/>
              </a:rPr>
              <a:t>, equivalente a $1,294.00 </a:t>
            </a:r>
            <a:r>
              <a:rPr lang="es-ES" sz="1700" dirty="0">
                <a:latin typeface="Avenir Book" panose="02000503020000020003" pitchFamily="2" charset="0"/>
              </a:rPr>
              <a:t>por concepto de reinscripción al 6° Cuatrimestre a realizar del </a:t>
            </a:r>
            <a:r>
              <a:rPr lang="es-ES" sz="1700" dirty="0" smtClean="0">
                <a:latin typeface="Avenir Book" panose="02000503020000020003" pitchFamily="2" charset="0"/>
              </a:rPr>
              <a:t>24 </a:t>
            </a:r>
            <a:r>
              <a:rPr lang="es-ES" sz="1700" dirty="0">
                <a:latin typeface="Avenir Book" panose="02000503020000020003" pitchFamily="2" charset="0"/>
              </a:rPr>
              <a:t>al </a:t>
            </a:r>
            <a:r>
              <a:rPr lang="es-ES" sz="1700" dirty="0" smtClean="0">
                <a:latin typeface="Avenir Book" panose="02000503020000020003" pitchFamily="2" charset="0"/>
              </a:rPr>
              <a:t>28 </a:t>
            </a:r>
            <a:r>
              <a:rPr lang="es-ES" sz="1700" dirty="0">
                <a:latin typeface="Avenir Book" panose="02000503020000020003" pitchFamily="2" charset="0"/>
              </a:rPr>
              <a:t>de abril de </a:t>
            </a:r>
            <a:r>
              <a:rPr lang="es-ES" sz="1700" dirty="0" smtClean="0">
                <a:latin typeface="Avenir Book" panose="02000503020000020003" pitchFamily="2" charset="0"/>
              </a:rPr>
              <a:t>2023.</a:t>
            </a:r>
            <a:endParaRPr lang="es-ES" sz="17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endParaRPr lang="es-ES" sz="14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r>
              <a:rPr lang="es-ES" sz="1700" dirty="0">
                <a:latin typeface="Avenir Book" panose="02000503020000020003" pitchFamily="2" charset="0"/>
              </a:rPr>
              <a:t>$300.00 aproximadamente por concepto de donación del libro </a:t>
            </a:r>
            <a:r>
              <a:rPr lang="es-ES" sz="1700" dirty="0" smtClean="0">
                <a:latin typeface="Avenir Book" panose="02000503020000020003" pitchFamily="2" charset="0"/>
              </a:rPr>
              <a:t>o material de laboratorio </a:t>
            </a:r>
            <a:r>
              <a:rPr lang="es-ES" sz="1700" dirty="0" smtClean="0">
                <a:solidFill>
                  <a:srgbClr val="FF0000"/>
                </a:solidFill>
                <a:latin typeface="Avenir Book" panose="02000503020000020003" pitchFamily="2" charset="0"/>
              </a:rPr>
              <a:t>(pendiente </a:t>
            </a:r>
            <a:r>
              <a:rPr lang="es-ES" sz="1700" dirty="0">
                <a:solidFill>
                  <a:srgbClr val="FF0000"/>
                </a:solidFill>
                <a:latin typeface="Avenir Book" panose="02000503020000020003" pitchFamily="2" charset="0"/>
              </a:rPr>
              <a:t>por definir).</a:t>
            </a:r>
          </a:p>
          <a:p>
            <a:pPr marL="457200" indent="-457200" algn="just" eaLnBrk="0" hangingPunct="0">
              <a:spcBef>
                <a:spcPct val="20000"/>
              </a:spcBef>
              <a:buFont typeface="Arial" panose="020B0604020202020204" pitchFamily="34" charset="0"/>
              <a:buChar char="•"/>
              <a:defRPr/>
            </a:pPr>
            <a:endParaRPr lang="es-ES" sz="14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r>
              <a:rPr lang="es-ES" sz="1700" dirty="0" smtClean="0">
                <a:latin typeface="Avenir Book" panose="02000503020000020003" pitchFamily="2" charset="0"/>
              </a:rPr>
              <a:t>16.97 </a:t>
            </a:r>
            <a:r>
              <a:rPr lang="es-ES" sz="1700" dirty="0" err="1" smtClean="0">
                <a:latin typeface="Avenir Book" panose="02000503020000020003" pitchFamily="2" charset="0"/>
              </a:rPr>
              <a:t>UMA´s</a:t>
            </a:r>
            <a:r>
              <a:rPr lang="es-ES" sz="1700" dirty="0" smtClean="0">
                <a:latin typeface="Avenir Book" panose="02000503020000020003" pitchFamily="2" charset="0"/>
              </a:rPr>
              <a:t> aproximadamente equivalente a $1,761.00 por </a:t>
            </a:r>
            <a:r>
              <a:rPr lang="es-ES" sz="1700" dirty="0">
                <a:latin typeface="Avenir Book" panose="02000503020000020003" pitchFamily="2" charset="0"/>
              </a:rPr>
              <a:t>concepto de trámite de titulación a realizar del </a:t>
            </a:r>
            <a:r>
              <a:rPr lang="es-ES" sz="1700" dirty="0" smtClean="0">
                <a:latin typeface="Avenir Book" panose="02000503020000020003" pitchFamily="2" charset="0"/>
              </a:rPr>
              <a:t>21 </a:t>
            </a:r>
            <a:r>
              <a:rPr lang="es-ES" sz="1700" dirty="0">
                <a:latin typeface="Avenir Book" panose="02000503020000020003" pitchFamily="2" charset="0"/>
              </a:rPr>
              <a:t>de agosto al 30 de septiembre de </a:t>
            </a:r>
            <a:r>
              <a:rPr lang="es-ES" sz="1700" dirty="0" smtClean="0">
                <a:latin typeface="Avenir Book" panose="02000503020000020003" pitchFamily="2" charset="0"/>
              </a:rPr>
              <a:t>2023.</a:t>
            </a:r>
            <a:endParaRPr lang="es-ES" sz="17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endParaRPr lang="es-ES" sz="14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r>
              <a:rPr lang="es-ES" sz="1700" dirty="0">
                <a:latin typeface="Avenir Book" panose="02000503020000020003" pitchFamily="2" charset="0"/>
              </a:rPr>
              <a:t>21.82 </a:t>
            </a:r>
            <a:r>
              <a:rPr lang="es-ES" sz="1700" dirty="0" err="1">
                <a:latin typeface="Avenir Book" panose="02000503020000020003" pitchFamily="2" charset="0"/>
              </a:rPr>
              <a:t>UMA´s</a:t>
            </a:r>
            <a:r>
              <a:rPr lang="es-ES" sz="1700" dirty="0">
                <a:latin typeface="Avenir Book" panose="02000503020000020003" pitchFamily="2" charset="0"/>
              </a:rPr>
              <a:t>, equivalente a $2,264.00 por concepto de reinscripción al 7° Cuatrimestre a realizar del </a:t>
            </a:r>
            <a:r>
              <a:rPr lang="es-ES" sz="1700" dirty="0" smtClean="0">
                <a:latin typeface="Avenir Book" panose="02000503020000020003" pitchFamily="2" charset="0"/>
              </a:rPr>
              <a:t>21 </a:t>
            </a:r>
            <a:r>
              <a:rPr lang="es-ES" sz="1700" dirty="0">
                <a:latin typeface="Avenir Book" panose="02000503020000020003" pitchFamily="2" charset="0"/>
              </a:rPr>
              <a:t>al </a:t>
            </a:r>
            <a:r>
              <a:rPr lang="es-ES" sz="1700" dirty="0" smtClean="0">
                <a:latin typeface="Avenir Book" panose="02000503020000020003" pitchFamily="2" charset="0"/>
              </a:rPr>
              <a:t>25 </a:t>
            </a:r>
            <a:r>
              <a:rPr lang="es-ES" sz="1700" dirty="0">
                <a:latin typeface="Avenir Book" panose="02000503020000020003" pitchFamily="2" charset="0"/>
              </a:rPr>
              <a:t>de agosto de </a:t>
            </a:r>
            <a:r>
              <a:rPr lang="es-ES" sz="1700" dirty="0" smtClean="0">
                <a:latin typeface="Avenir Book" panose="02000503020000020003" pitchFamily="2" charset="0"/>
              </a:rPr>
              <a:t>2023.</a:t>
            </a:r>
            <a:endParaRPr lang="es-ES" sz="17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endParaRPr lang="es-ES" sz="1400" dirty="0">
              <a:latin typeface="Avenir Book" panose="02000503020000020003" pitchFamily="2" charset="0"/>
            </a:endParaRPr>
          </a:p>
          <a:p>
            <a:pPr marL="457200" indent="-457200" algn="just" eaLnBrk="0" hangingPunct="0">
              <a:spcBef>
                <a:spcPct val="20000"/>
              </a:spcBef>
              <a:buFont typeface="Arial" panose="020B0604020202020204" pitchFamily="34" charset="0"/>
              <a:buChar char="•"/>
              <a:defRPr/>
            </a:pPr>
            <a:r>
              <a:rPr lang="es-ES" sz="1700" dirty="0">
                <a:latin typeface="Avenir Book" panose="02000503020000020003" pitchFamily="2" charset="0"/>
              </a:rPr>
              <a:t>$</a:t>
            </a:r>
            <a:r>
              <a:rPr lang="es-ES" sz="1700" dirty="0" smtClean="0">
                <a:latin typeface="Avenir Book" panose="02000503020000020003" pitchFamily="2" charset="0"/>
              </a:rPr>
              <a:t>1,700.00 </a:t>
            </a:r>
            <a:r>
              <a:rPr lang="es-ES" sz="1700" dirty="0">
                <a:latin typeface="Avenir Book" panose="02000503020000020003" pitchFamily="2" charset="0"/>
              </a:rPr>
              <a:t>aproximadamente, por concepto de trámite de Cédula Profesional Electrónica </a:t>
            </a:r>
            <a:r>
              <a:rPr lang="es-ES" sz="1700" dirty="0" smtClean="0">
                <a:latin typeface="Avenir Book" panose="02000503020000020003" pitchFamily="2" charset="0"/>
              </a:rPr>
              <a:t>de la DGP-CDMX a </a:t>
            </a:r>
            <a:r>
              <a:rPr lang="es-ES" sz="1700" dirty="0">
                <a:latin typeface="Avenir Book" panose="02000503020000020003" pitchFamily="2" charset="0"/>
              </a:rPr>
              <a:t>realizarse </a:t>
            </a:r>
            <a:r>
              <a:rPr lang="es-ES" sz="1700" dirty="0" smtClean="0">
                <a:latin typeface="Avenir Book" panose="02000503020000020003" pitchFamily="2" charset="0"/>
              </a:rPr>
              <a:t>en el año </a:t>
            </a:r>
            <a:r>
              <a:rPr lang="es-ES" sz="1700" dirty="0" smtClean="0">
                <a:latin typeface="Avenir Book" panose="02000503020000020003" pitchFamily="2" charset="0"/>
              </a:rPr>
              <a:t>2024.</a:t>
            </a:r>
            <a:endParaRPr lang="es-ES" sz="1700" dirty="0">
              <a:solidFill>
                <a:srgbClr val="FF0000"/>
              </a:solidFill>
              <a:latin typeface="Avenir Book" panose="02000503020000020003" pitchFamily="2" charset="0"/>
            </a:endParaRP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1333868" y="974707"/>
            <a:ext cx="9535885"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 sz="2400" dirty="0">
                <a:solidFill>
                  <a:schemeClr val="tx1"/>
                </a:solidFill>
                <a:latin typeface="Avenir Book" panose="02000503020000020003" pitchFamily="2" charset="0"/>
              </a:rPr>
              <a:t>ESTIMACIÓN DE GASTOS</a:t>
            </a:r>
          </a:p>
          <a:p>
            <a:pPr algn="ct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795282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38200" y="711200"/>
            <a:ext cx="10515600" cy="979488"/>
          </a:xfrm>
        </p:spPr>
        <p:txBody>
          <a:bodyPr/>
          <a:lstStyle/>
          <a:p>
            <a:pPr algn="ctr"/>
            <a:r>
              <a:rPr lang="es-ES" dirty="0" smtClean="0"/>
              <a:t>Puntos importantes</a:t>
            </a:r>
            <a:endParaRPr lang="en-US" dirty="0"/>
          </a:p>
        </p:txBody>
      </p:sp>
      <p:sp>
        <p:nvSpPr>
          <p:cNvPr id="4" name="Marcador de contenido 3"/>
          <p:cNvSpPr>
            <a:spLocks noGrp="1"/>
          </p:cNvSpPr>
          <p:nvPr>
            <p:ph idx="1"/>
          </p:nvPr>
        </p:nvSpPr>
        <p:spPr/>
        <p:txBody>
          <a:bodyPr/>
          <a:lstStyle/>
          <a:p>
            <a:r>
              <a:rPr lang="es-ES" sz="3200" b="1" dirty="0" smtClean="0"/>
              <a:t>Reporte de estadía.- </a:t>
            </a:r>
            <a:r>
              <a:rPr lang="es-ES" dirty="0" smtClean="0"/>
              <a:t>Importante considerar en el desarrollo del reporte, la realización de </a:t>
            </a:r>
            <a:r>
              <a:rPr lang="es-ES" b="1" u="sng" dirty="0" smtClean="0"/>
              <a:t>Citas</a:t>
            </a:r>
            <a:r>
              <a:rPr lang="es-ES" dirty="0" smtClean="0"/>
              <a:t> y </a:t>
            </a:r>
            <a:r>
              <a:rPr lang="es-ES" b="1" u="sng" dirty="0" smtClean="0"/>
              <a:t>Referencias Bibliográficas</a:t>
            </a:r>
            <a:r>
              <a:rPr lang="es-ES" dirty="0" smtClean="0"/>
              <a:t>. Esto de acuerdo a la </a:t>
            </a:r>
            <a:r>
              <a:rPr lang="es-ES" i="1" u="sng" dirty="0" smtClean="0"/>
              <a:t>Política Institucional de Administración y gestión de la Propiedad Intelectual. </a:t>
            </a:r>
            <a:endParaRPr lang="en-US" u="sng" dirty="0" smtClean="0"/>
          </a:p>
          <a:p>
            <a:pPr algn="just"/>
            <a:r>
              <a:rPr lang="es-ES" i="1" dirty="0" smtClean="0"/>
              <a:t> </a:t>
            </a:r>
            <a:r>
              <a:rPr lang="es-ES" b="1" dirty="0" smtClean="0"/>
              <a:t>Confidencialidad.-</a:t>
            </a:r>
            <a:r>
              <a:rPr lang="es-ES" i="1" dirty="0" smtClean="0"/>
              <a:t> </a:t>
            </a:r>
            <a:r>
              <a:rPr lang="es-ES" dirty="0" smtClean="0"/>
              <a:t>Hacer uso correcto de la información de la empresa. </a:t>
            </a:r>
            <a:endParaRPr lang="en-US" dirty="0" smtClean="0"/>
          </a:p>
          <a:p>
            <a:pPr algn="just"/>
            <a:r>
              <a:rPr lang="es-ES" i="1" dirty="0" smtClean="0"/>
              <a:t> </a:t>
            </a:r>
            <a:r>
              <a:rPr lang="es-ES" b="1" dirty="0" smtClean="0"/>
              <a:t>Fecha límite </a:t>
            </a:r>
            <a:r>
              <a:rPr lang="es-ES" dirty="0" smtClean="0"/>
              <a:t>de colocación de estadía, el </a:t>
            </a:r>
            <a:r>
              <a:rPr lang="es-ES" b="1" dirty="0" smtClean="0"/>
              <a:t>31 de marzo.                                 Periodo </a:t>
            </a:r>
            <a:r>
              <a:rPr lang="es-ES" b="1" dirty="0"/>
              <a:t>de estadía</a:t>
            </a:r>
            <a:r>
              <a:rPr lang="es-ES" dirty="0"/>
              <a:t> del 02 de mayo al 18 de </a:t>
            </a:r>
            <a:r>
              <a:rPr lang="es-ES" dirty="0" smtClean="0"/>
              <a:t>agosto.</a:t>
            </a:r>
            <a:endParaRPr lang="en-US" b="1" dirty="0"/>
          </a:p>
        </p:txBody>
      </p:sp>
    </p:spTree>
    <p:extLst>
      <p:ext uri="{BB962C8B-B14F-4D97-AF65-F5344CB8AC3E}">
        <p14:creationId xmlns:p14="http://schemas.microsoft.com/office/powerpoint/2010/main" val="777362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B379E-1CBD-2D47-A96A-089475954C56}"/>
              </a:ext>
            </a:extLst>
          </p:cNvPr>
          <p:cNvSpPr txBox="1">
            <a:spLocks/>
          </p:cNvSpPr>
          <p:nvPr/>
        </p:nvSpPr>
        <p:spPr>
          <a:xfrm>
            <a:off x="1527374" y="2383246"/>
            <a:ext cx="9164241" cy="20000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800" b="1" dirty="0" smtClean="0">
                <a:latin typeface="Avenir Book" panose="02000503020000020003" pitchFamily="2" charset="0"/>
              </a:rPr>
              <a:t>Por su atención:</a:t>
            </a:r>
            <a:br>
              <a:rPr lang="es-ES" sz="4800" b="1" dirty="0" smtClean="0">
                <a:latin typeface="Avenir Book" panose="02000503020000020003" pitchFamily="2" charset="0"/>
              </a:rPr>
            </a:br>
            <a:r>
              <a:rPr lang="es-ES" sz="4800" b="1" dirty="0" smtClean="0">
                <a:latin typeface="Avenir Book" panose="02000503020000020003" pitchFamily="2" charset="0"/>
              </a:rPr>
              <a:t>Muchas Gracias</a:t>
            </a:r>
            <a:endParaRPr lang="es-MX" sz="4800" b="1" dirty="0">
              <a:latin typeface="Avenir Book" panose="02000503020000020003" pitchFamily="2" charset="0"/>
            </a:endParaRPr>
          </a:p>
        </p:txBody>
      </p:sp>
    </p:spTree>
    <p:extLst>
      <p:ext uri="{BB962C8B-B14F-4D97-AF65-F5344CB8AC3E}">
        <p14:creationId xmlns:p14="http://schemas.microsoft.com/office/powerpoint/2010/main" val="2270214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12686" y="2351091"/>
            <a:ext cx="8795657" cy="2123658"/>
          </a:xfrm>
          <a:prstGeom prst="rect">
            <a:avLst/>
          </a:prstGeom>
        </p:spPr>
        <p:txBody>
          <a:bodyPr wrap="square">
            <a:spAutoFit/>
          </a:bodyPr>
          <a:lstStyle/>
          <a:p>
            <a:pPr algn="ctr"/>
            <a:r>
              <a:rPr lang="es-ES" sz="4400" b="1" dirty="0">
                <a:latin typeface="Avenir Book" panose="02000503020000020003" pitchFamily="2" charset="0"/>
              </a:rPr>
              <a:t>Estudiantes del nivel</a:t>
            </a:r>
            <a:br>
              <a:rPr lang="es-ES" sz="4400" b="1" dirty="0">
                <a:latin typeface="Avenir Book" panose="02000503020000020003" pitchFamily="2" charset="0"/>
              </a:rPr>
            </a:br>
            <a:r>
              <a:rPr lang="es-ES" sz="4400" b="1" dirty="0">
                <a:latin typeface="Avenir Book" panose="02000503020000020003" pitchFamily="2" charset="0"/>
              </a:rPr>
              <a:t>Técnico Superior Universitario que egresan en  agosto 2023</a:t>
            </a:r>
          </a:p>
        </p:txBody>
      </p:sp>
    </p:spTree>
    <p:extLst>
      <p:ext uri="{BB962C8B-B14F-4D97-AF65-F5344CB8AC3E}">
        <p14:creationId xmlns:p14="http://schemas.microsoft.com/office/powerpoint/2010/main" val="347536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779" t="13759" r="1188" b="13666"/>
          <a:stretch/>
        </p:blipFill>
        <p:spPr>
          <a:xfrm>
            <a:off x="261582" y="1541229"/>
            <a:ext cx="11668836" cy="5010129"/>
          </a:xfrm>
          <a:prstGeom prst="rect">
            <a:avLst/>
          </a:prstGeom>
        </p:spPr>
      </p:pic>
      <p:sp>
        <p:nvSpPr>
          <p:cNvPr id="2" name="Marcador de texto 1">
            <a:extLst>
              <a:ext uri="{FF2B5EF4-FFF2-40B4-BE49-F238E27FC236}">
                <a16:creationId xmlns:a16="http://schemas.microsoft.com/office/drawing/2014/main" id="{59416D6A-46B5-8640-AB6A-72BD8DF2D7BA}"/>
              </a:ext>
            </a:extLst>
          </p:cNvPr>
          <p:cNvSpPr txBox="1">
            <a:spLocks/>
          </p:cNvSpPr>
          <p:nvPr/>
        </p:nvSpPr>
        <p:spPr>
          <a:xfrm>
            <a:off x="56014" y="1103994"/>
            <a:ext cx="10539144" cy="41229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b="1" dirty="0" smtClean="0">
                <a:latin typeface="Avenir Book" panose="02000503020000020003" pitchFamily="2" charset="0"/>
              </a:rPr>
              <a:t>Ruta en la página web </a:t>
            </a:r>
            <a:r>
              <a:rPr lang="es-ES" sz="2400" b="1" u="sng" dirty="0" smtClean="0">
                <a:latin typeface="Avenir Book" panose="02000503020000020003" pitchFamily="2" charset="0"/>
              </a:rPr>
              <a:t>utsjr.edu.mx</a:t>
            </a:r>
            <a:r>
              <a:rPr lang="es-ES" sz="2400" b="1" dirty="0" smtClean="0">
                <a:latin typeface="Avenir Book" panose="02000503020000020003" pitchFamily="2" charset="0"/>
              </a:rPr>
              <a:t>, para descargar tu Guía de Titulación</a:t>
            </a:r>
            <a:endParaRPr lang="es-MX" sz="2400" b="1" dirty="0">
              <a:latin typeface="Avenir Book" panose="02000503020000020003" pitchFamily="2" charset="0"/>
            </a:endParaRPr>
          </a:p>
        </p:txBody>
      </p:sp>
      <p:sp>
        <p:nvSpPr>
          <p:cNvPr id="3" name="Flecha derecha 2"/>
          <p:cNvSpPr/>
          <p:nvPr/>
        </p:nvSpPr>
        <p:spPr>
          <a:xfrm rot="20084218">
            <a:off x="7397844" y="5264871"/>
            <a:ext cx="1524000" cy="29741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438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t="10268" b="6796"/>
          <a:stretch/>
        </p:blipFill>
        <p:spPr>
          <a:xfrm>
            <a:off x="493487" y="1541307"/>
            <a:ext cx="10740570" cy="5008222"/>
          </a:xfrm>
          <a:prstGeom prst="rect">
            <a:avLst/>
          </a:prstGeom>
        </p:spPr>
      </p:pic>
      <p:sp>
        <p:nvSpPr>
          <p:cNvPr id="3" name="Flecha abajo 2"/>
          <p:cNvSpPr/>
          <p:nvPr/>
        </p:nvSpPr>
        <p:spPr>
          <a:xfrm rot="16200000">
            <a:off x="1421122" y="5546983"/>
            <a:ext cx="471183" cy="73474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abajo 3"/>
          <p:cNvSpPr/>
          <p:nvPr/>
        </p:nvSpPr>
        <p:spPr>
          <a:xfrm>
            <a:off x="2697227" y="2634024"/>
            <a:ext cx="612283" cy="56541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05086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33831" y="1439509"/>
            <a:ext cx="11509827" cy="4685520"/>
          </a:xfrm>
          <a:prstGeom prst="rect">
            <a:avLst/>
          </a:prstGeom>
          <a:noFill/>
          <a:ln w="57150" cmpd="thickThin">
            <a:solidFill>
              <a:schemeClr val="tx1"/>
            </a:solidFill>
            <a:miter lim="800000"/>
            <a:headEnd/>
            <a:tailEnd/>
          </a:ln>
        </p:spPr>
        <p:txBody>
          <a:bodyPr lIns="144000" rIns="144000"/>
          <a:lstStyle/>
          <a:p>
            <a:pPr algn="just">
              <a:spcBef>
                <a:spcPct val="20000"/>
              </a:spcBef>
              <a:defRPr/>
            </a:pPr>
            <a:r>
              <a:rPr lang="es-ES_tradnl" dirty="0" smtClean="0">
                <a:latin typeface="Avenir Book" panose="02000503020000020003" pitchFamily="2" charset="0"/>
              </a:rPr>
              <a:t>Los documentos que se requieren para tu trámite de emisión de título y cédula profesional electrónica, son los siguientes: </a:t>
            </a:r>
          </a:p>
          <a:p>
            <a:pPr marL="914400" lvl="1" indent="-457200" algn="just">
              <a:spcBef>
                <a:spcPct val="20000"/>
              </a:spcBef>
              <a:buFontTx/>
              <a:buAutoNum type="alphaUcPeriod"/>
              <a:defRPr/>
            </a:pPr>
            <a:r>
              <a:rPr lang="es-ES_tradnl" b="1" dirty="0" smtClean="0">
                <a:latin typeface="Avenir Book" panose="02000503020000020003" pitchFamily="2" charset="0"/>
              </a:rPr>
              <a:t>Acta de Nacimiento.</a:t>
            </a:r>
          </a:p>
          <a:p>
            <a:pPr marL="914400" lvl="1" indent="-457200" algn="just">
              <a:spcBef>
                <a:spcPct val="20000"/>
              </a:spcBef>
              <a:buFontTx/>
              <a:buAutoNum type="alphaUcPeriod"/>
              <a:defRPr/>
            </a:pPr>
            <a:r>
              <a:rPr lang="es-ES_tradnl" b="1" dirty="0" smtClean="0">
                <a:latin typeface="Avenir Book" panose="02000503020000020003" pitchFamily="2" charset="0"/>
              </a:rPr>
              <a:t>Certificado </a:t>
            </a:r>
            <a:r>
              <a:rPr lang="es-ES_tradnl" b="1" dirty="0">
                <a:latin typeface="Avenir Book" panose="02000503020000020003" pitchFamily="2" charset="0"/>
              </a:rPr>
              <a:t>de Bachillerato o </a:t>
            </a:r>
            <a:r>
              <a:rPr lang="es-ES_tradnl" b="1" dirty="0" smtClean="0">
                <a:latin typeface="Avenir Book" panose="02000503020000020003" pitchFamily="2" charset="0"/>
              </a:rPr>
              <a:t>Preparatoria (legalizado).</a:t>
            </a:r>
          </a:p>
          <a:p>
            <a:pPr marL="723900" lvl="1" algn="just">
              <a:spcBef>
                <a:spcPct val="20000"/>
              </a:spcBef>
              <a:defRPr/>
            </a:pPr>
            <a:r>
              <a:rPr lang="es-ES_tradnl" dirty="0" smtClean="0">
                <a:latin typeface="Avenir Book" panose="02000503020000020003" pitchFamily="2" charset="0"/>
              </a:rPr>
              <a:t>Si tu certificado requiere legalización y fue emitido en el Estado de Querétaro, acudir a:</a:t>
            </a:r>
          </a:p>
          <a:p>
            <a:pPr marL="723900" lvl="1" algn="just">
              <a:spcBef>
                <a:spcPct val="20000"/>
              </a:spcBef>
              <a:defRPr/>
            </a:pPr>
            <a:r>
              <a:rPr lang="es-ES_tradnl" dirty="0" smtClean="0">
                <a:latin typeface="Avenir Book" panose="02000503020000020003" pitchFamily="2" charset="0"/>
              </a:rPr>
              <a:t>Dirección </a:t>
            </a:r>
            <a:r>
              <a:rPr lang="es-ES_tradnl" dirty="0">
                <a:latin typeface="Avenir Book" panose="02000503020000020003" pitchFamily="2" charset="0"/>
              </a:rPr>
              <a:t>Jurídica y Consultiva de la Dirección de Gobernación.</a:t>
            </a:r>
          </a:p>
          <a:p>
            <a:pPr marL="1371600" lvl="2" indent="-647700" algn="just">
              <a:spcBef>
                <a:spcPct val="20000"/>
              </a:spcBef>
              <a:defRPr/>
            </a:pPr>
            <a:r>
              <a:rPr lang="es-ES_tradnl" dirty="0">
                <a:latin typeface="Avenir Book" panose="02000503020000020003" pitchFamily="2" charset="0"/>
              </a:rPr>
              <a:t>Pasteur No. 3-A Sur, Planta Baja, Col. Centro, Qro.</a:t>
            </a:r>
          </a:p>
          <a:p>
            <a:pPr marL="1371600" lvl="2" indent="-647700" algn="just">
              <a:spcBef>
                <a:spcPct val="20000"/>
              </a:spcBef>
              <a:defRPr/>
            </a:pPr>
            <a:r>
              <a:rPr lang="es-ES_tradnl" dirty="0">
                <a:latin typeface="Avenir Book" panose="02000503020000020003" pitchFamily="2" charset="0"/>
              </a:rPr>
              <a:t>De lunes a viernes, de </a:t>
            </a:r>
            <a:r>
              <a:rPr lang="es-ES_tradnl" dirty="0" smtClean="0">
                <a:latin typeface="Avenir Book" panose="02000503020000020003" pitchFamily="2" charset="0"/>
              </a:rPr>
              <a:t>09:00 </a:t>
            </a:r>
            <a:r>
              <a:rPr lang="es-ES_tradnl" dirty="0">
                <a:latin typeface="Avenir Book" panose="02000503020000020003" pitchFamily="2" charset="0"/>
              </a:rPr>
              <a:t>a 14:00 </a:t>
            </a:r>
            <a:r>
              <a:rPr lang="es-ES_tradnl" dirty="0" err="1">
                <a:latin typeface="Avenir Book" panose="02000503020000020003" pitchFamily="2" charset="0"/>
              </a:rPr>
              <a:t>Hrs</a:t>
            </a:r>
            <a:r>
              <a:rPr lang="es-ES_tradnl" dirty="0">
                <a:latin typeface="Avenir Book" panose="02000503020000020003" pitchFamily="2" charset="0"/>
              </a:rPr>
              <a:t>.</a:t>
            </a:r>
          </a:p>
          <a:p>
            <a:pPr marL="1371600" lvl="2" indent="-647700" algn="just">
              <a:spcBef>
                <a:spcPct val="20000"/>
              </a:spcBef>
              <a:defRPr/>
            </a:pPr>
            <a:r>
              <a:rPr lang="es-ES_tradnl" dirty="0">
                <a:latin typeface="Avenir Book" panose="02000503020000020003" pitchFamily="2" charset="0"/>
              </a:rPr>
              <a:t>Teléfono: </a:t>
            </a:r>
            <a:r>
              <a:rPr lang="es-ES_tradnl" dirty="0" smtClean="0">
                <a:latin typeface="Avenir Book" panose="02000503020000020003" pitchFamily="2" charset="0"/>
              </a:rPr>
              <a:t>4422385000 </a:t>
            </a:r>
            <a:r>
              <a:rPr lang="es-ES_tradnl" dirty="0">
                <a:latin typeface="Avenir Book" panose="02000503020000020003" pitchFamily="2" charset="0"/>
              </a:rPr>
              <a:t>ext. 5054</a:t>
            </a:r>
          </a:p>
          <a:p>
            <a:pPr marL="1371600" lvl="2" indent="-647700" algn="just">
              <a:spcBef>
                <a:spcPct val="20000"/>
              </a:spcBef>
              <a:defRPr/>
            </a:pPr>
            <a:r>
              <a:rPr lang="es-ES_tradnl" dirty="0">
                <a:latin typeface="Avenir Book" panose="02000503020000020003" pitchFamily="2" charset="0"/>
              </a:rPr>
              <a:t>Costo por cada documento legalizado: </a:t>
            </a:r>
            <a:r>
              <a:rPr lang="es-ES_tradnl" b="1" dirty="0" smtClean="0">
                <a:latin typeface="Avenir Book" panose="02000503020000020003" pitchFamily="2" charset="0"/>
              </a:rPr>
              <a:t>$311.00 (3 </a:t>
            </a:r>
            <a:r>
              <a:rPr lang="es-ES_tradnl" b="1" dirty="0" err="1" smtClean="0">
                <a:latin typeface="Avenir Book" panose="02000503020000020003" pitchFamily="2" charset="0"/>
              </a:rPr>
              <a:t>UMA´s</a:t>
            </a:r>
            <a:r>
              <a:rPr lang="es-ES_tradnl" b="1" dirty="0" smtClean="0">
                <a:latin typeface="Avenir Book" panose="02000503020000020003" pitchFamily="2" charset="0"/>
              </a:rPr>
              <a:t>)</a:t>
            </a:r>
          </a:p>
          <a:p>
            <a:pPr marL="914400" lvl="1" indent="-457200" algn="just">
              <a:spcBef>
                <a:spcPct val="20000"/>
              </a:spcBef>
              <a:buFont typeface="+mj-lt"/>
              <a:buAutoNum type="alphaUcPeriod" startAt="3"/>
              <a:defRPr/>
            </a:pPr>
            <a:r>
              <a:rPr lang="es-ES_tradnl" b="1" dirty="0" smtClean="0">
                <a:latin typeface="Avenir Book" panose="02000503020000020003" pitchFamily="2" charset="0"/>
              </a:rPr>
              <a:t>CURP (Verificar en la página web de la RENAPO que tu CURP este correcta)</a:t>
            </a:r>
            <a:r>
              <a:rPr lang="es-ES_tradnl" dirty="0">
                <a:latin typeface="Avenir Book" panose="02000503020000020003" pitchFamily="2" charset="0"/>
              </a:rPr>
              <a:t> </a:t>
            </a:r>
            <a:endParaRPr lang="es-ES_tradnl" dirty="0" smtClean="0">
              <a:latin typeface="Avenir Book" panose="02000503020000020003" pitchFamily="2" charset="0"/>
            </a:endParaRPr>
          </a:p>
          <a:p>
            <a:pPr algn="just">
              <a:spcBef>
                <a:spcPct val="20000"/>
              </a:spcBef>
              <a:defRPr/>
            </a:pPr>
            <a:endParaRPr lang="es-ES_tradnl" dirty="0">
              <a:latin typeface="Avenir Book" panose="02000503020000020003" pitchFamily="2" charset="0"/>
            </a:endParaRPr>
          </a:p>
          <a:p>
            <a:pPr algn="just">
              <a:spcBef>
                <a:spcPct val="20000"/>
              </a:spcBef>
              <a:defRPr/>
            </a:pPr>
            <a:r>
              <a:rPr lang="es-ES_tradnl" b="1" i="1" dirty="0" smtClean="0">
                <a:latin typeface="Avenir Book" panose="02000503020000020003" pitchFamily="2" charset="0"/>
              </a:rPr>
              <a:t>NOTA: Favor de </a:t>
            </a:r>
            <a:r>
              <a:rPr lang="es-ES_tradnl" b="1" i="1" dirty="0">
                <a:latin typeface="Avenir Book" panose="02000503020000020003" pitchFamily="2" charset="0"/>
              </a:rPr>
              <a:t>verificar que </a:t>
            </a:r>
            <a:r>
              <a:rPr lang="es-ES_tradnl" b="1" i="1" dirty="0" smtClean="0">
                <a:latin typeface="Avenir Book" panose="02000503020000020003" pitchFamily="2" charset="0"/>
              </a:rPr>
              <a:t>los </a:t>
            </a:r>
            <a:r>
              <a:rPr lang="es-ES_tradnl" b="1" i="1" dirty="0">
                <a:latin typeface="Avenir Book" panose="02000503020000020003" pitchFamily="2" charset="0"/>
              </a:rPr>
              <a:t>documentos </a:t>
            </a:r>
            <a:r>
              <a:rPr lang="es-ES_tradnl" b="1" i="1" dirty="0" smtClean="0">
                <a:latin typeface="Avenir Book" panose="02000503020000020003" pitchFamily="2" charset="0"/>
              </a:rPr>
              <a:t>se </a:t>
            </a:r>
            <a:r>
              <a:rPr lang="es-ES_tradnl" b="1" i="1" dirty="0">
                <a:latin typeface="Avenir Book" panose="02000503020000020003" pitchFamily="2" charset="0"/>
              </a:rPr>
              <a:t>encuentren en tu portal de alumno(a</a:t>
            </a:r>
            <a:r>
              <a:rPr lang="es-ES_tradnl" b="1" i="1" dirty="0" smtClean="0">
                <a:latin typeface="Avenir Book" panose="02000503020000020003" pitchFamily="2" charset="0"/>
              </a:rPr>
              <a:t>) de </a:t>
            </a:r>
            <a:r>
              <a:rPr lang="es-ES_tradnl" b="1" i="1" dirty="0">
                <a:latin typeface="Avenir Book" panose="02000503020000020003" pitchFamily="2" charset="0"/>
              </a:rPr>
              <a:t>forma digital, legible y completa</a:t>
            </a:r>
          </a:p>
        </p:txBody>
      </p:sp>
      <p:sp>
        <p:nvSpPr>
          <p:cNvPr id="3" name="Text Box 8"/>
          <p:cNvSpPr txBox="1">
            <a:spLocks noChangeArrowheads="1"/>
          </p:cNvSpPr>
          <p:nvPr/>
        </p:nvSpPr>
        <p:spPr bwMode="auto">
          <a:xfrm>
            <a:off x="333831" y="6245292"/>
            <a:ext cx="11594068" cy="307777"/>
          </a:xfrm>
          <a:prstGeom prst="rect">
            <a:avLst/>
          </a:prstGeom>
          <a:noFill/>
          <a:ln w="9525">
            <a:noFill/>
            <a:miter lim="800000"/>
            <a:headEnd/>
            <a:tailEnd/>
          </a:ln>
        </p:spPr>
        <p:txBody>
          <a:bodyPr wrap="square">
            <a:spAutoFit/>
          </a:bodyPr>
          <a:lstStyle/>
          <a:p>
            <a:pPr algn="ctr">
              <a:spcBef>
                <a:spcPct val="50000"/>
              </a:spcBef>
            </a:pPr>
            <a:r>
              <a:rPr lang="es-ES" sz="1400" dirty="0">
                <a:latin typeface="Avenir Book" panose="02000503020000020003" pitchFamily="2" charset="0"/>
              </a:rPr>
              <a:t>Para cualquier aclaración o </a:t>
            </a:r>
            <a:r>
              <a:rPr lang="es-ES" sz="1400" dirty="0" smtClean="0">
                <a:latin typeface="Avenir Book" panose="02000503020000020003" pitchFamily="2" charset="0"/>
              </a:rPr>
              <a:t>duda marcar al </a:t>
            </a:r>
            <a:r>
              <a:rPr lang="es-ES" sz="1400" dirty="0">
                <a:latin typeface="Avenir Book" panose="02000503020000020003" pitchFamily="2" charset="0"/>
              </a:rPr>
              <a:t>Departamento de Servicios </a:t>
            </a:r>
            <a:r>
              <a:rPr lang="es-ES" sz="1400" dirty="0" smtClean="0">
                <a:latin typeface="Avenir Book" panose="02000503020000020003" pitchFamily="2" charset="0"/>
              </a:rPr>
              <a:t>Escolares, teléfono: 427 1292000  </a:t>
            </a:r>
            <a:r>
              <a:rPr lang="es-ES" sz="1400" dirty="0">
                <a:latin typeface="Avenir Book" panose="02000503020000020003" pitchFamily="2" charset="0"/>
              </a:rPr>
              <a:t>Ext. 283, 214, 232 o 261</a:t>
            </a:r>
            <a:r>
              <a:rPr lang="es-ES" sz="1200" dirty="0">
                <a:latin typeface="Avenir Book" panose="02000503020000020003" pitchFamily="2" charset="0"/>
              </a:rPr>
              <a:t>.</a:t>
            </a:r>
          </a:p>
        </p:txBody>
      </p:sp>
      <p:sp>
        <p:nvSpPr>
          <p:cNvPr id="4" name="Título 1">
            <a:extLst>
              <a:ext uri="{FF2B5EF4-FFF2-40B4-BE49-F238E27FC236}">
                <a16:creationId xmlns:a16="http://schemas.microsoft.com/office/drawing/2014/main" id="{79FEC2FB-64AA-F649-AC7E-C859BB7A79A4}"/>
              </a:ext>
            </a:extLst>
          </p:cNvPr>
          <p:cNvSpPr txBox="1">
            <a:spLocks/>
          </p:cNvSpPr>
          <p:nvPr/>
        </p:nvSpPr>
        <p:spPr>
          <a:xfrm>
            <a:off x="1225862" y="831662"/>
            <a:ext cx="9741500"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_tradnl" sz="2400" dirty="0" smtClean="0">
                <a:solidFill>
                  <a:schemeClr val="tx1"/>
                </a:solidFill>
                <a:latin typeface="Avenir Book" panose="02000503020000020003" pitchFamily="2" charset="0"/>
              </a:rPr>
              <a:t>REQUERIMIENTOS DE DOCUMENTACIÓN</a:t>
            </a:r>
            <a:br>
              <a:rPr lang="es-ES_tradnl" sz="2400" dirty="0" smtClean="0">
                <a:solidFill>
                  <a:schemeClr val="tx1"/>
                </a:solidFill>
                <a:latin typeface="Avenir Book" panose="02000503020000020003" pitchFamily="2" charset="0"/>
              </a:rPr>
            </a:b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2097159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62859" y="1545024"/>
            <a:ext cx="11480800" cy="4609033"/>
          </a:xfrm>
          <a:prstGeom prst="rect">
            <a:avLst/>
          </a:prstGeom>
          <a:noFill/>
          <a:ln w="57150" cmpd="thickThin">
            <a:solidFill>
              <a:schemeClr val="tx1"/>
            </a:solidFill>
            <a:miter lim="800000"/>
            <a:headEnd/>
            <a:tailEnd/>
          </a:ln>
        </p:spPr>
        <p:txBody>
          <a:bodyPr lIns="144000" rIns="144000"/>
          <a:lstStyle/>
          <a:p>
            <a:pPr marL="457200" indent="-457200" algn="just">
              <a:spcBef>
                <a:spcPct val="20000"/>
              </a:spcBef>
              <a:buFont typeface="+mj-lt"/>
              <a:buAutoNum type="alphaUcPeriod"/>
              <a:defRPr/>
            </a:pPr>
            <a:r>
              <a:rPr lang="es-ES_tradnl" sz="1600" dirty="0">
                <a:latin typeface="Avenir Book" panose="02000503020000020003" pitchFamily="2" charset="0"/>
              </a:rPr>
              <a:t>5 fotografías tamaño</a:t>
            </a:r>
            <a:r>
              <a:rPr lang="es-ES_tradnl" sz="1600" b="1" dirty="0">
                <a:latin typeface="Avenir Book" panose="02000503020000020003" pitchFamily="2" charset="0"/>
              </a:rPr>
              <a:t> Infantil</a:t>
            </a:r>
            <a:r>
              <a:rPr lang="es-ES_tradnl" sz="1600" dirty="0">
                <a:latin typeface="Avenir Book" panose="02000503020000020003" pitchFamily="2" charset="0"/>
              </a:rPr>
              <a:t>, de frente, blanco y negro, con fondo blanco, con retoque, en papel mate, con adherible, </a:t>
            </a:r>
            <a:r>
              <a:rPr lang="es-ES_tradnl" sz="1600" b="1" dirty="0">
                <a:latin typeface="Avenir Book" panose="02000503020000020003" pitchFamily="2" charset="0"/>
              </a:rPr>
              <a:t>NO INSTANTÁNEAS</a:t>
            </a:r>
            <a:r>
              <a:rPr lang="es-ES_tradnl" sz="1600" dirty="0">
                <a:latin typeface="Avenir Book" panose="02000503020000020003" pitchFamily="2" charset="0"/>
              </a:rPr>
              <a:t>, con vestimenta formal y recientes, las cuales se utilizarán para los documentos oficiales que emite la UTSJR.</a:t>
            </a:r>
          </a:p>
          <a:p>
            <a:pPr algn="just">
              <a:spcBef>
                <a:spcPct val="20000"/>
              </a:spcBef>
              <a:defRPr/>
            </a:pPr>
            <a:endParaRPr lang="es-ES_tradnl" sz="1000" dirty="0">
              <a:latin typeface="Avenir Book" panose="02000503020000020003" pitchFamily="2" charset="0"/>
            </a:endParaRPr>
          </a:p>
          <a:p>
            <a:pPr marL="457200" indent="-457200" algn="just" eaLnBrk="0" hangingPunct="0">
              <a:spcBef>
                <a:spcPct val="20000"/>
              </a:spcBef>
              <a:buFont typeface="+mj-lt"/>
              <a:buAutoNum type="alphaUcPeriod" startAt="2"/>
              <a:defRPr/>
            </a:pPr>
            <a:r>
              <a:rPr lang="es-ES_tradnl" sz="1600" dirty="0">
                <a:latin typeface="Avenir Book" panose="02000503020000020003" pitchFamily="2" charset="0"/>
              </a:rPr>
              <a:t>2 fotografías tamaño </a:t>
            </a:r>
            <a:r>
              <a:rPr lang="es-ES_tradnl" sz="1600" b="1" dirty="0">
                <a:latin typeface="Avenir Book" panose="02000503020000020003" pitchFamily="2" charset="0"/>
              </a:rPr>
              <a:t>Título </a:t>
            </a:r>
            <a:r>
              <a:rPr lang="es-ES_tradnl" sz="1600" dirty="0">
                <a:latin typeface="Avenir Book" panose="02000503020000020003" pitchFamily="2" charset="0"/>
              </a:rPr>
              <a:t>con las mismas características de las tamaño infantil, las cuales se utilizarán para tu título profesional</a:t>
            </a:r>
            <a:r>
              <a:rPr lang="es-ES_tradnl" sz="1600" dirty="0" smtClean="0">
                <a:latin typeface="Avenir Book" panose="02000503020000020003" pitchFamily="2" charset="0"/>
              </a:rPr>
              <a:t>.</a:t>
            </a:r>
          </a:p>
          <a:p>
            <a:pPr marL="457200" indent="-457200" algn="just" eaLnBrk="0" hangingPunct="0">
              <a:spcBef>
                <a:spcPct val="20000"/>
              </a:spcBef>
              <a:buFont typeface="+mj-lt"/>
              <a:buAutoNum type="alphaUcPeriod" startAt="2"/>
              <a:defRPr/>
            </a:pPr>
            <a:endParaRPr lang="es-ES_tradnl" sz="1600" dirty="0">
              <a:latin typeface="Avenir Book" panose="02000503020000020003" pitchFamily="2" charset="0"/>
            </a:endParaRPr>
          </a:p>
          <a:p>
            <a:pPr lvl="2"/>
            <a:r>
              <a:rPr lang="es-ES_tradnl" altLang="es-ES" sz="1400" b="1" dirty="0" smtClean="0">
                <a:latin typeface="Avenir Book" panose="02000503020000020003" pitchFamily="2" charset="0"/>
              </a:rPr>
              <a:t>UNIDAD ACADÉMICA JALPAN</a:t>
            </a:r>
            <a:endParaRPr lang="es-ES_tradnl" altLang="es-ES" sz="1400" b="1" dirty="0">
              <a:latin typeface="Avenir Book" panose="02000503020000020003" pitchFamily="2" charset="0"/>
            </a:endParaRPr>
          </a:p>
          <a:p>
            <a:pPr lvl="1"/>
            <a:r>
              <a:rPr lang="es-ES_tradnl" altLang="es-ES" sz="1400" dirty="0" smtClean="0">
                <a:latin typeface="Avenir Book" panose="02000503020000020003" pitchFamily="2" charset="0"/>
              </a:rPr>
              <a:t>TOMAS FOTOGRAFICAS MIERCOLES 01 DE FEBRERO DEL 2023.</a:t>
            </a:r>
          </a:p>
          <a:p>
            <a:pPr lvl="1"/>
            <a:r>
              <a:rPr lang="es-ES_tradnl" altLang="es-ES" sz="1400" dirty="0" smtClean="0">
                <a:latin typeface="Avenir Book" panose="02000503020000020003" pitchFamily="2" charset="0"/>
              </a:rPr>
              <a:t>ENTREGA DE FOTOGRAFIAS LUNES 13 DE FEBRERO DEL 2023.</a:t>
            </a:r>
          </a:p>
          <a:p>
            <a:pPr lvl="1"/>
            <a:endParaRPr lang="es-ES_tradnl" sz="1400" b="1" dirty="0">
              <a:solidFill>
                <a:srgbClr val="FF0000"/>
              </a:solidFill>
              <a:latin typeface="Avenir Book" panose="02000503020000020003" pitchFamily="2" charset="0"/>
            </a:endParaRPr>
          </a:p>
          <a:p>
            <a:pPr lvl="2"/>
            <a:r>
              <a:rPr lang="es-ES_tradnl" altLang="es-ES" sz="1600" b="1" dirty="0" smtClean="0">
                <a:latin typeface="Avenir Book" panose="02000503020000020003" pitchFamily="2" charset="0"/>
              </a:rPr>
              <a:t>GRUPO PEÑAMILLER</a:t>
            </a:r>
            <a:endParaRPr lang="es-ES_tradnl" altLang="es-ES" sz="1600" b="1" dirty="0">
              <a:latin typeface="Avenir Book" panose="02000503020000020003" pitchFamily="2" charset="0"/>
            </a:endParaRPr>
          </a:p>
          <a:p>
            <a:pPr lvl="1"/>
            <a:r>
              <a:rPr lang="es-ES_tradnl" altLang="es-ES" sz="1600" dirty="0">
                <a:latin typeface="Avenir Book" panose="02000503020000020003" pitchFamily="2" charset="0"/>
              </a:rPr>
              <a:t>TOMAS FOTOGRAFICAS </a:t>
            </a:r>
            <a:r>
              <a:rPr lang="es-ES_tradnl" altLang="es-ES" sz="1600" dirty="0" smtClean="0">
                <a:latin typeface="Avenir Book" panose="02000503020000020003" pitchFamily="2" charset="0"/>
              </a:rPr>
              <a:t>MIERCOLES 15 </a:t>
            </a:r>
            <a:r>
              <a:rPr lang="es-ES_tradnl" altLang="es-ES" sz="1600" dirty="0">
                <a:latin typeface="Avenir Book" panose="02000503020000020003" pitchFamily="2" charset="0"/>
              </a:rPr>
              <a:t>DE FEBRERO DEL 2023.</a:t>
            </a:r>
          </a:p>
          <a:p>
            <a:pPr lvl="1"/>
            <a:r>
              <a:rPr lang="es-ES_tradnl" altLang="es-ES" sz="1600" dirty="0">
                <a:latin typeface="Avenir Book" panose="02000503020000020003" pitchFamily="2" charset="0"/>
              </a:rPr>
              <a:t>ENTREGA DE FOTOGRAFIAS LUNES </a:t>
            </a:r>
            <a:r>
              <a:rPr lang="es-ES_tradnl" altLang="es-ES" sz="1600" dirty="0" smtClean="0">
                <a:latin typeface="Avenir Book" panose="02000503020000020003" pitchFamily="2" charset="0"/>
              </a:rPr>
              <a:t>27 </a:t>
            </a:r>
            <a:r>
              <a:rPr lang="es-ES_tradnl" altLang="es-ES" sz="1600" dirty="0">
                <a:latin typeface="Avenir Book" panose="02000503020000020003" pitchFamily="2" charset="0"/>
              </a:rPr>
              <a:t>DE FEBRERO DEL 2023.</a:t>
            </a:r>
          </a:p>
          <a:p>
            <a:endParaRPr lang="es-ES_tradnl" sz="1600" dirty="0" smtClean="0">
              <a:solidFill>
                <a:srgbClr val="FF0000"/>
              </a:solidFill>
              <a:latin typeface="Avenir Book" panose="02000503020000020003" pitchFamily="2" charset="0"/>
            </a:endParaRPr>
          </a:p>
          <a:p>
            <a:pPr algn="just"/>
            <a:r>
              <a:rPr lang="es-ES_tradnl" sz="1600" b="1" dirty="0" smtClean="0">
                <a:latin typeface="Avenir Book" panose="02000503020000020003" pitchFamily="2" charset="0"/>
              </a:rPr>
              <a:t>NOTA:</a:t>
            </a:r>
            <a:r>
              <a:rPr lang="es-ES_tradnl" sz="1600" dirty="0" smtClean="0">
                <a:latin typeface="Avenir Book" panose="02000503020000020003" pitchFamily="2" charset="0"/>
              </a:rPr>
              <a:t> Una vez que los estudiantes realicen la entrega de sus fotografías, deberán ser enviadas a las oficinas de Servicios Escolares del Plantel Central San Juan del Río, con el apoyo de algún profesor o compañero de trabajo que realice una comisión al plantel.</a:t>
            </a:r>
            <a:endParaRPr lang="es-ES_tradnl" sz="1600" dirty="0">
              <a:latin typeface="Avenir Book" panose="02000503020000020003" pitchFamily="2" charset="0"/>
            </a:endParaRPr>
          </a:p>
        </p:txBody>
      </p:sp>
      <p:sp>
        <p:nvSpPr>
          <p:cNvPr id="4" name="Título 1">
            <a:extLst>
              <a:ext uri="{FF2B5EF4-FFF2-40B4-BE49-F238E27FC236}">
                <a16:creationId xmlns:a16="http://schemas.microsoft.com/office/drawing/2014/main" id="{79FEC2FB-64AA-F649-AC7E-C859BB7A79A4}"/>
              </a:ext>
            </a:extLst>
          </p:cNvPr>
          <p:cNvSpPr txBox="1">
            <a:spLocks/>
          </p:cNvSpPr>
          <p:nvPr/>
        </p:nvSpPr>
        <p:spPr>
          <a:xfrm>
            <a:off x="1225866" y="889723"/>
            <a:ext cx="9741500"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_tradnl" sz="2400" dirty="0">
                <a:solidFill>
                  <a:schemeClr val="tx1"/>
                </a:solidFill>
                <a:latin typeface="Avenir Book" panose="02000503020000020003" pitchFamily="2" charset="0"/>
              </a:rPr>
              <a:t>REQUERIMIENTOS DE FOTOGRAFIAS</a:t>
            </a:r>
            <a:r>
              <a:rPr lang="es-ES_tradnl" sz="2400" dirty="0" smtClean="0">
                <a:solidFill>
                  <a:schemeClr val="tx1"/>
                </a:solidFill>
                <a:latin typeface="Avenir Book" panose="02000503020000020003" pitchFamily="2" charset="0"/>
              </a:rPr>
              <a:t/>
            </a:r>
            <a:br>
              <a:rPr lang="es-ES_tradnl" sz="2400" dirty="0" smtClean="0">
                <a:solidFill>
                  <a:schemeClr val="tx1"/>
                </a:solidFill>
                <a:latin typeface="Avenir Book" panose="02000503020000020003" pitchFamily="2" charset="0"/>
              </a:rPr>
            </a:br>
            <a:endParaRPr lang="es-MX" sz="2400" dirty="0">
              <a:solidFill>
                <a:schemeClr val="tx1"/>
              </a:solidFill>
              <a:latin typeface="Avenir Book" panose="02000503020000020003" pitchFamily="2" charset="0"/>
            </a:endParaRPr>
          </a:p>
        </p:txBody>
      </p:sp>
      <p:sp>
        <p:nvSpPr>
          <p:cNvPr id="6" name="Text Box 8"/>
          <p:cNvSpPr txBox="1">
            <a:spLocks noChangeArrowheads="1"/>
          </p:cNvSpPr>
          <p:nvPr/>
        </p:nvSpPr>
        <p:spPr bwMode="auto">
          <a:xfrm>
            <a:off x="333831" y="6245292"/>
            <a:ext cx="11594068" cy="307777"/>
          </a:xfrm>
          <a:prstGeom prst="rect">
            <a:avLst/>
          </a:prstGeom>
          <a:noFill/>
          <a:ln w="9525">
            <a:noFill/>
            <a:miter lim="800000"/>
            <a:headEnd/>
            <a:tailEnd/>
          </a:ln>
        </p:spPr>
        <p:txBody>
          <a:bodyPr wrap="square">
            <a:spAutoFit/>
          </a:bodyPr>
          <a:lstStyle/>
          <a:p>
            <a:pPr algn="ctr">
              <a:spcBef>
                <a:spcPct val="50000"/>
              </a:spcBef>
            </a:pPr>
            <a:r>
              <a:rPr lang="es-ES" sz="1400" dirty="0">
                <a:latin typeface="Avenir Book" panose="02000503020000020003" pitchFamily="2" charset="0"/>
              </a:rPr>
              <a:t>Para cualquier aclaración o </a:t>
            </a:r>
            <a:r>
              <a:rPr lang="es-ES" sz="1400" dirty="0" smtClean="0">
                <a:latin typeface="Avenir Book" panose="02000503020000020003" pitchFamily="2" charset="0"/>
              </a:rPr>
              <a:t>duda marcar al </a:t>
            </a:r>
            <a:r>
              <a:rPr lang="es-ES" sz="1400" dirty="0">
                <a:latin typeface="Avenir Book" panose="02000503020000020003" pitchFamily="2" charset="0"/>
              </a:rPr>
              <a:t>Departamento de Servicios </a:t>
            </a:r>
            <a:r>
              <a:rPr lang="es-ES" sz="1400" dirty="0" smtClean="0">
                <a:latin typeface="Avenir Book" panose="02000503020000020003" pitchFamily="2" charset="0"/>
              </a:rPr>
              <a:t>Escolares, teléfono: 427 1292000  </a:t>
            </a:r>
            <a:r>
              <a:rPr lang="es-ES" sz="1400" dirty="0">
                <a:latin typeface="Avenir Book" panose="02000503020000020003" pitchFamily="2" charset="0"/>
              </a:rPr>
              <a:t>Ext. 283, 214, 232 o 261</a:t>
            </a:r>
            <a:r>
              <a:rPr lang="es-ES" sz="1200" dirty="0">
                <a:latin typeface="Avenir Book" panose="02000503020000020003" pitchFamily="2" charset="0"/>
              </a:rPr>
              <a:t>.</a:t>
            </a:r>
          </a:p>
        </p:txBody>
      </p:sp>
    </p:spTree>
    <p:extLst>
      <p:ext uri="{BB962C8B-B14F-4D97-AF65-F5344CB8AC3E}">
        <p14:creationId xmlns:p14="http://schemas.microsoft.com/office/powerpoint/2010/main" val="125468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9FEC2FB-64AA-F649-AC7E-C859BB7A79A4}"/>
              </a:ext>
            </a:extLst>
          </p:cNvPr>
          <p:cNvSpPr txBox="1">
            <a:spLocks/>
          </p:cNvSpPr>
          <p:nvPr/>
        </p:nvSpPr>
        <p:spPr>
          <a:xfrm>
            <a:off x="1225866" y="933265"/>
            <a:ext cx="9741500"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_tradnl" sz="2400" dirty="0">
                <a:solidFill>
                  <a:schemeClr val="tx1"/>
                </a:solidFill>
                <a:latin typeface="Avenir Book" panose="02000503020000020003" pitchFamily="2" charset="0"/>
              </a:rPr>
              <a:t>REQUERIMIENTOS DE FOTOGRAFIAS</a:t>
            </a:r>
            <a:r>
              <a:rPr lang="es-ES_tradnl" sz="2400" dirty="0" smtClean="0">
                <a:solidFill>
                  <a:schemeClr val="tx1"/>
                </a:solidFill>
                <a:latin typeface="Avenir Book" panose="02000503020000020003" pitchFamily="2" charset="0"/>
              </a:rPr>
              <a:t/>
            </a:r>
            <a:br>
              <a:rPr lang="es-ES_tradnl" sz="2400" dirty="0" smtClean="0">
                <a:solidFill>
                  <a:schemeClr val="tx1"/>
                </a:solidFill>
                <a:latin typeface="Avenir Book" panose="02000503020000020003" pitchFamily="2" charset="0"/>
              </a:rPr>
            </a:br>
            <a:endParaRPr lang="es-MX" sz="2400" dirty="0">
              <a:solidFill>
                <a:schemeClr val="tx1"/>
              </a:solidFill>
              <a:latin typeface="Avenir Book" panose="02000503020000020003" pitchFamily="2" charset="0"/>
            </a:endParaRPr>
          </a:p>
        </p:txBody>
      </p:sp>
      <p:sp>
        <p:nvSpPr>
          <p:cNvPr id="6" name="Rectangle 3"/>
          <p:cNvSpPr>
            <a:spLocks noChangeArrowheads="1"/>
          </p:cNvSpPr>
          <p:nvPr/>
        </p:nvSpPr>
        <p:spPr bwMode="auto">
          <a:xfrm>
            <a:off x="449941" y="1625598"/>
            <a:ext cx="11321143" cy="4572002"/>
          </a:xfrm>
          <a:prstGeom prst="rect">
            <a:avLst/>
          </a:prstGeom>
          <a:noFill/>
          <a:ln w="57150" cmpd="thickThin">
            <a:solidFill>
              <a:schemeClr val="tx1"/>
            </a:solidFill>
            <a:miter lim="800000"/>
            <a:headEnd/>
            <a:tailEnd/>
          </a:ln>
        </p:spPr>
        <p:txBody>
          <a:bodyPr lIns="144000" rIns="144000"/>
          <a:lstStyle/>
          <a:p>
            <a:pPr indent="-457200" algn="just" eaLnBrk="0" hangingPunct="0">
              <a:spcBef>
                <a:spcPct val="20000"/>
              </a:spcBef>
              <a:defRPr/>
            </a:pPr>
            <a:r>
              <a:rPr lang="es-ES_tradnl" sz="1600" b="1" dirty="0" smtClean="0">
                <a:latin typeface="Avenir Book" panose="02000503020000020003" pitchFamily="2" charset="0"/>
              </a:rPr>
              <a:t>NOTA 1: La empresa </a:t>
            </a:r>
            <a:r>
              <a:rPr lang="es-ES_tradnl" sz="1600" b="1" dirty="0" err="1" smtClean="0">
                <a:latin typeface="Avenir Book" panose="02000503020000020003" pitchFamily="2" charset="0"/>
              </a:rPr>
              <a:t>Creatifoto</a:t>
            </a:r>
            <a:r>
              <a:rPr lang="es-ES_tradnl" sz="1600" dirty="0" smtClean="0">
                <a:latin typeface="Avenir Book" panose="02000503020000020003" pitchFamily="2" charset="0"/>
              </a:rPr>
              <a:t> de la Ciudad de Querétaro, ofrecerá a todos los estudiantes de la Unidad </a:t>
            </a:r>
            <a:r>
              <a:rPr lang="es-ES_tradnl" sz="1600" dirty="0" err="1" smtClean="0">
                <a:latin typeface="Avenir Book" panose="02000503020000020003" pitchFamily="2" charset="0"/>
              </a:rPr>
              <a:t>Jalpan</a:t>
            </a:r>
            <a:r>
              <a:rPr lang="es-ES_tradnl" sz="1600" dirty="0" smtClean="0">
                <a:latin typeface="Avenir Book" panose="02000503020000020003" pitchFamily="2" charset="0"/>
              </a:rPr>
              <a:t> y su extensión </a:t>
            </a:r>
            <a:r>
              <a:rPr lang="es-ES_tradnl" sz="1600" dirty="0" err="1" smtClean="0">
                <a:latin typeface="Avenir Book" panose="02000503020000020003" pitchFamily="2" charset="0"/>
              </a:rPr>
              <a:t>Peñamiller</a:t>
            </a:r>
            <a:r>
              <a:rPr lang="es-ES_tradnl" sz="1600" dirty="0" smtClean="0">
                <a:latin typeface="Avenir Book" panose="02000503020000020003" pitchFamily="2" charset="0"/>
              </a:rPr>
              <a:t> un paquete que incluye </a:t>
            </a:r>
            <a:r>
              <a:rPr lang="es-ES_tradnl" sz="1600" dirty="0">
                <a:latin typeface="Avenir Book" panose="02000503020000020003" pitchFamily="2" charset="0"/>
              </a:rPr>
              <a:t>3</a:t>
            </a:r>
            <a:r>
              <a:rPr lang="es-ES_tradnl" sz="1600" dirty="0" smtClean="0">
                <a:latin typeface="Avenir Book" panose="02000503020000020003" pitchFamily="2" charset="0"/>
              </a:rPr>
              <a:t> fotografías tamaño título y 9 tamaño infantil, por un precio de $410.00 UAJ y $500.00 </a:t>
            </a:r>
            <a:r>
              <a:rPr lang="es-ES_tradnl" sz="1600" dirty="0" err="1" smtClean="0">
                <a:latin typeface="Avenir Book" panose="02000503020000020003" pitchFamily="2" charset="0"/>
              </a:rPr>
              <a:t>Peñamiller</a:t>
            </a:r>
            <a:r>
              <a:rPr lang="es-ES_tradnl" sz="1600" dirty="0" smtClean="0">
                <a:latin typeface="Avenir Book" panose="02000503020000020003" pitchFamily="2" charset="0"/>
              </a:rPr>
              <a:t>, la programación de fechas ya se estableció con el proveedor, para cualquier aclaración comunicarse con los representantes de la empresa a los teléfonos 442 216 06 23 / 442 215 47 54, con el apoyo de sus Profesores </a:t>
            </a:r>
            <a:r>
              <a:rPr lang="es-ES_tradnl" sz="1600" dirty="0">
                <a:latin typeface="Avenir Book" panose="02000503020000020003" pitchFamily="2" charset="0"/>
              </a:rPr>
              <a:t>T</a:t>
            </a:r>
            <a:r>
              <a:rPr lang="es-ES_tradnl" sz="1600" dirty="0" smtClean="0">
                <a:latin typeface="Avenir Book" panose="02000503020000020003" pitchFamily="2" charset="0"/>
              </a:rPr>
              <a:t>utores, los Maestros Edgardo y Olga, así como las compañeras Dalia y Evangelina.</a:t>
            </a:r>
          </a:p>
          <a:p>
            <a:pPr indent="-457200" algn="just" eaLnBrk="0" hangingPunct="0">
              <a:spcBef>
                <a:spcPct val="20000"/>
              </a:spcBef>
              <a:defRPr/>
            </a:pPr>
            <a:endParaRPr lang="es-ES_tradnl" sz="1600" dirty="0">
              <a:latin typeface="Avenir Book" panose="02000503020000020003" pitchFamily="2" charset="0"/>
            </a:endParaRPr>
          </a:p>
          <a:p>
            <a:pPr indent="-457200" algn="just" eaLnBrk="0" hangingPunct="0">
              <a:spcBef>
                <a:spcPct val="20000"/>
              </a:spcBef>
              <a:defRPr/>
            </a:pPr>
            <a:r>
              <a:rPr lang="es-ES_tradnl" sz="1600" b="1" dirty="0">
                <a:latin typeface="Avenir Book" panose="02000503020000020003" pitchFamily="2" charset="0"/>
              </a:rPr>
              <a:t>NOTA </a:t>
            </a:r>
            <a:r>
              <a:rPr lang="es-ES_tradnl" sz="1600" b="1" dirty="0" smtClean="0">
                <a:latin typeface="Avenir Book" panose="02000503020000020003" pitchFamily="2" charset="0"/>
              </a:rPr>
              <a:t>2: </a:t>
            </a:r>
            <a:r>
              <a:rPr lang="es-ES_tradnl" sz="1600" dirty="0">
                <a:latin typeface="Avenir Book" panose="02000503020000020003" pitchFamily="2" charset="0"/>
              </a:rPr>
              <a:t>Cada estudiante deberá revisar y separar sus </a:t>
            </a:r>
            <a:r>
              <a:rPr lang="es-ES_tradnl" sz="1600" dirty="0" smtClean="0">
                <a:latin typeface="Avenir Book" panose="02000503020000020003" pitchFamily="2" charset="0"/>
              </a:rPr>
              <a:t>fotografías, escribir su </a:t>
            </a:r>
            <a:r>
              <a:rPr lang="es-ES_tradnl" sz="1600" dirty="0">
                <a:latin typeface="Avenir Book" panose="02000503020000020003" pitchFamily="2" charset="0"/>
              </a:rPr>
              <a:t>nombre completo por la parte de atrás, sin maltratarlas ni mancharlas y colocarlas en su respectivos </a:t>
            </a:r>
            <a:r>
              <a:rPr lang="es-ES_tradnl" sz="1600" dirty="0" smtClean="0">
                <a:latin typeface="Avenir Book" panose="02000503020000020003" pitchFamily="2" charset="0"/>
              </a:rPr>
              <a:t>sobres, acudir personalmente a las oficinas de su plantel (</a:t>
            </a:r>
            <a:r>
              <a:rPr lang="es-ES_tradnl" sz="1600" dirty="0" err="1" smtClean="0">
                <a:latin typeface="Avenir Book" panose="02000503020000020003" pitchFamily="2" charset="0"/>
              </a:rPr>
              <a:t>Jalpan</a:t>
            </a:r>
            <a:r>
              <a:rPr lang="es-ES_tradnl" sz="1600" dirty="0" smtClean="0">
                <a:latin typeface="Avenir Book" panose="02000503020000020003" pitchFamily="2" charset="0"/>
              </a:rPr>
              <a:t> o </a:t>
            </a:r>
            <a:r>
              <a:rPr lang="es-ES_tradnl" sz="1600" dirty="0" err="1" smtClean="0">
                <a:latin typeface="Avenir Book" panose="02000503020000020003" pitchFamily="2" charset="0"/>
              </a:rPr>
              <a:t>Peñamiller</a:t>
            </a:r>
            <a:r>
              <a:rPr lang="es-ES_tradnl" sz="1600" dirty="0" smtClean="0">
                <a:latin typeface="Avenir Book" panose="02000503020000020003" pitchFamily="2" charset="0"/>
              </a:rPr>
              <a:t>) para realizar la entrega, conforme a la o las fechas establecidas. </a:t>
            </a:r>
          </a:p>
          <a:p>
            <a:pPr indent="-457200" algn="just" eaLnBrk="0" hangingPunct="0">
              <a:spcBef>
                <a:spcPct val="20000"/>
              </a:spcBef>
              <a:defRPr/>
            </a:pPr>
            <a:endParaRPr lang="es-ES_tradnl" sz="1600" dirty="0" smtClean="0">
              <a:latin typeface="Avenir Book" panose="02000503020000020003" pitchFamily="2" charset="0"/>
            </a:endParaRPr>
          </a:p>
          <a:p>
            <a:pPr indent="-457200" algn="just" eaLnBrk="0" hangingPunct="0">
              <a:spcBef>
                <a:spcPct val="20000"/>
              </a:spcBef>
              <a:defRPr/>
            </a:pPr>
            <a:r>
              <a:rPr lang="es-ES_tradnl" sz="1600" b="1" dirty="0">
                <a:latin typeface="Avenir Book" panose="02000503020000020003" pitchFamily="2" charset="0"/>
              </a:rPr>
              <a:t>NOTA </a:t>
            </a:r>
            <a:r>
              <a:rPr lang="es-ES_tradnl" sz="1600" b="1" dirty="0" smtClean="0">
                <a:latin typeface="Avenir Book" panose="02000503020000020003" pitchFamily="2" charset="0"/>
              </a:rPr>
              <a:t>3: </a:t>
            </a:r>
            <a:r>
              <a:rPr lang="es-ES_tradnl" sz="1600" dirty="0">
                <a:latin typeface="Avenir Book" panose="02000503020000020003" pitchFamily="2" charset="0"/>
              </a:rPr>
              <a:t>E</a:t>
            </a:r>
            <a:r>
              <a:rPr lang="es-ES_tradnl" sz="1600" dirty="0" smtClean="0">
                <a:latin typeface="Avenir Book" panose="02000503020000020003" pitchFamily="2" charset="0"/>
              </a:rPr>
              <a:t>l día de la entrega de fotografías, deberás disponer de tiempo, pues se tomará tu firma de manera electrónica para tu expediente de trámite de titulo y cédula profesional (En su momento nos coordinaremos para dar indicaciones y enviar los dispositivos electrónicos necesarios).</a:t>
            </a:r>
          </a:p>
          <a:p>
            <a:pPr indent="-457200" algn="just" eaLnBrk="0" hangingPunct="0">
              <a:spcBef>
                <a:spcPct val="20000"/>
              </a:spcBef>
              <a:defRPr/>
            </a:pPr>
            <a:endParaRPr lang="es-ES_tradnl" sz="1600" dirty="0" smtClean="0">
              <a:latin typeface="Avenir Book" panose="02000503020000020003" pitchFamily="2" charset="0"/>
            </a:endParaRPr>
          </a:p>
          <a:p>
            <a:pPr indent="-457200" algn="just" eaLnBrk="0" hangingPunct="0">
              <a:spcBef>
                <a:spcPct val="20000"/>
              </a:spcBef>
              <a:defRPr/>
            </a:pPr>
            <a:r>
              <a:rPr lang="es-ES_tradnl" sz="1600" b="1" i="1" dirty="0" smtClean="0">
                <a:latin typeface="Avenir Book" panose="02000503020000020003" pitchFamily="2" charset="0"/>
              </a:rPr>
              <a:t>NOTA </a:t>
            </a:r>
            <a:r>
              <a:rPr lang="es-ES_tradnl" sz="1600" b="1" i="1" dirty="0">
                <a:latin typeface="Avenir Book" panose="02000503020000020003" pitchFamily="2" charset="0"/>
              </a:rPr>
              <a:t>4</a:t>
            </a:r>
            <a:r>
              <a:rPr lang="es-ES_tradnl" sz="1600" b="1" i="1" dirty="0" smtClean="0">
                <a:latin typeface="Avenir Book" panose="02000503020000020003" pitchFamily="2" charset="0"/>
              </a:rPr>
              <a:t>: </a:t>
            </a:r>
            <a:r>
              <a:rPr lang="es-ES_tradnl" sz="1600" dirty="0" smtClean="0">
                <a:latin typeface="Avenir Book" panose="02000503020000020003" pitchFamily="2" charset="0"/>
              </a:rPr>
              <a:t>La empresa </a:t>
            </a:r>
            <a:r>
              <a:rPr lang="es-ES_tradnl" sz="1600" dirty="0" err="1" smtClean="0">
                <a:latin typeface="Avenir Book" panose="02000503020000020003" pitchFamily="2" charset="0"/>
              </a:rPr>
              <a:t>Creatifoto</a:t>
            </a:r>
            <a:r>
              <a:rPr lang="es-ES_tradnl" sz="1600" dirty="0" smtClean="0">
                <a:latin typeface="Avenir Book" panose="02000503020000020003" pitchFamily="2" charset="0"/>
              </a:rPr>
              <a:t> será responsable de entregar o enviar las fotografías en formato digital al Departamento de Servicios Escolares de San Juan del Río, por lo que pido el apoyo para que se informe al representante del estudio fotográfico establecer comunicación para darle indicaciones.</a:t>
            </a:r>
            <a:endParaRPr lang="es-ES_tradnl" sz="1600" dirty="0">
              <a:latin typeface="Avenir Book" panose="02000503020000020003" pitchFamily="2" charset="0"/>
            </a:endParaRPr>
          </a:p>
        </p:txBody>
      </p:sp>
    </p:spTree>
    <p:extLst>
      <p:ext uri="{BB962C8B-B14F-4D97-AF65-F5344CB8AC3E}">
        <p14:creationId xmlns:p14="http://schemas.microsoft.com/office/powerpoint/2010/main" val="527021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9FEC2FB-64AA-F649-AC7E-C859BB7A79A4}"/>
              </a:ext>
            </a:extLst>
          </p:cNvPr>
          <p:cNvSpPr txBox="1">
            <a:spLocks/>
          </p:cNvSpPr>
          <p:nvPr/>
        </p:nvSpPr>
        <p:spPr>
          <a:xfrm>
            <a:off x="449942" y="947783"/>
            <a:ext cx="9869716" cy="982618"/>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_tradnl" sz="2400" dirty="0" smtClean="0">
                <a:solidFill>
                  <a:schemeClr val="tx1"/>
                </a:solidFill>
                <a:latin typeface="Avenir Book" panose="02000503020000020003" pitchFamily="2" charset="0"/>
              </a:rPr>
              <a:t>DOCUMENTACIÓN OFICIAL QUE RECIBIRA EL EGRESADO </a:t>
            </a:r>
          </a:p>
          <a:p>
            <a:pPr algn="ctr"/>
            <a:r>
              <a:rPr lang="es-ES_tradnl" sz="2400" dirty="0" smtClean="0">
                <a:solidFill>
                  <a:schemeClr val="tx1"/>
                </a:solidFill>
                <a:latin typeface="Avenir Book" panose="02000503020000020003" pitchFamily="2" charset="0"/>
              </a:rPr>
              <a:t>UNA VEZ CONCLUIDO EL TRÁMITE DE TITULACIÓN</a:t>
            </a:r>
            <a:br>
              <a:rPr lang="es-ES_tradnl" sz="2400" dirty="0" smtClean="0">
                <a:solidFill>
                  <a:schemeClr val="tx1"/>
                </a:solidFill>
                <a:latin typeface="Avenir Book" panose="02000503020000020003" pitchFamily="2" charset="0"/>
              </a:rPr>
            </a:br>
            <a:r>
              <a:rPr lang="es-ES_tradnl" sz="2400" dirty="0" smtClean="0">
                <a:solidFill>
                  <a:schemeClr val="tx1"/>
                </a:solidFill>
                <a:latin typeface="Avenir Book" panose="02000503020000020003" pitchFamily="2" charset="0"/>
              </a:rPr>
              <a:t> </a:t>
            </a:r>
            <a:endParaRPr lang="es-MX" sz="2400" dirty="0">
              <a:solidFill>
                <a:schemeClr val="tx1"/>
              </a:solidFill>
              <a:latin typeface="Avenir Book" panose="02000503020000020003" pitchFamily="2" charset="0"/>
            </a:endParaRPr>
          </a:p>
        </p:txBody>
      </p:sp>
      <p:sp>
        <p:nvSpPr>
          <p:cNvPr id="6" name="Rectangle 3"/>
          <p:cNvSpPr>
            <a:spLocks noChangeArrowheads="1"/>
          </p:cNvSpPr>
          <p:nvPr/>
        </p:nvSpPr>
        <p:spPr bwMode="auto">
          <a:xfrm>
            <a:off x="449942" y="2002972"/>
            <a:ext cx="11321143" cy="4397828"/>
          </a:xfrm>
          <a:prstGeom prst="rect">
            <a:avLst/>
          </a:prstGeom>
          <a:noFill/>
          <a:ln w="57150" cmpd="thickThin">
            <a:solidFill>
              <a:schemeClr val="tx1"/>
            </a:solidFill>
            <a:miter lim="800000"/>
            <a:headEnd/>
            <a:tailEnd/>
          </a:ln>
        </p:spPr>
        <p:txBody>
          <a:bodyPr lIns="144000" rIns="144000"/>
          <a:lstStyle/>
          <a:p>
            <a:pPr algn="just" eaLnBrk="0" hangingPunct="0">
              <a:spcBef>
                <a:spcPct val="20000"/>
              </a:spcBef>
              <a:defRPr/>
            </a:pPr>
            <a:endParaRPr lang="es-ES_tradnl" sz="1600" b="1" dirty="0" smtClean="0">
              <a:latin typeface="Avenir Book" panose="02000503020000020003" pitchFamily="2" charset="0"/>
            </a:endParaRPr>
          </a:p>
          <a:p>
            <a:pPr marL="800100" lvl="1" indent="-342900" algn="just" eaLnBrk="0" hangingPunct="0">
              <a:spcBef>
                <a:spcPct val="20000"/>
              </a:spcBef>
              <a:buFont typeface="+mj-lt"/>
              <a:buAutoNum type="arabicPeriod"/>
              <a:defRPr/>
            </a:pPr>
            <a:r>
              <a:rPr lang="es-ES_tradnl" sz="2000" dirty="0" smtClean="0">
                <a:latin typeface="Avenir Book" panose="02000503020000020003" pitchFamily="2" charset="0"/>
              </a:rPr>
              <a:t>Certificado </a:t>
            </a:r>
            <a:r>
              <a:rPr lang="es-ES_tradnl" sz="2000" dirty="0">
                <a:latin typeface="Avenir Book" panose="02000503020000020003" pitchFamily="2" charset="0"/>
              </a:rPr>
              <a:t>T</a:t>
            </a:r>
            <a:r>
              <a:rPr lang="es-ES_tradnl" sz="2000" dirty="0" smtClean="0">
                <a:latin typeface="Avenir Book" panose="02000503020000020003" pitchFamily="2" charset="0"/>
              </a:rPr>
              <a:t>otal de Estudios del Nivel TSU</a:t>
            </a:r>
          </a:p>
          <a:p>
            <a:pPr marL="800100" lvl="1" indent="-342900" algn="just" eaLnBrk="0" hangingPunct="0">
              <a:spcBef>
                <a:spcPct val="20000"/>
              </a:spcBef>
              <a:buFont typeface="+mj-lt"/>
              <a:buAutoNum type="arabicPeriod"/>
              <a:defRPr/>
            </a:pPr>
            <a:r>
              <a:rPr lang="es-ES_tradnl" sz="2000" dirty="0" smtClean="0">
                <a:latin typeface="Avenir Book" panose="02000503020000020003" pitchFamily="2" charset="0"/>
              </a:rPr>
              <a:t>Acta de Exención de Examen Profesional del nivel TSU</a:t>
            </a:r>
          </a:p>
          <a:p>
            <a:pPr marL="800100" lvl="1" indent="-342900" algn="just" eaLnBrk="0" hangingPunct="0">
              <a:spcBef>
                <a:spcPct val="20000"/>
              </a:spcBef>
              <a:buFont typeface="+mj-lt"/>
              <a:buAutoNum type="arabicPeriod"/>
              <a:defRPr/>
            </a:pPr>
            <a:r>
              <a:rPr lang="es-ES_tradnl" sz="2000" dirty="0" smtClean="0">
                <a:latin typeface="Avenir Book" panose="02000503020000020003" pitchFamily="2" charset="0"/>
              </a:rPr>
              <a:t>Constancia de Servicio Social del nivel TSU</a:t>
            </a:r>
          </a:p>
          <a:p>
            <a:pPr marL="800100" lvl="1" indent="-342900" algn="just" eaLnBrk="0" hangingPunct="0">
              <a:spcBef>
                <a:spcPct val="20000"/>
              </a:spcBef>
              <a:buFont typeface="+mj-lt"/>
              <a:buAutoNum type="arabicPeriod"/>
              <a:defRPr/>
            </a:pPr>
            <a:r>
              <a:rPr lang="es-ES_tradnl" sz="2000" dirty="0" smtClean="0">
                <a:latin typeface="Avenir Book" panose="02000503020000020003" pitchFamily="2" charset="0"/>
              </a:rPr>
              <a:t>Titulo Profesional del Nivel TSU</a:t>
            </a:r>
          </a:p>
          <a:p>
            <a:pPr marL="800100" lvl="1" indent="-342900" algn="just" eaLnBrk="0" hangingPunct="0">
              <a:spcBef>
                <a:spcPct val="20000"/>
              </a:spcBef>
              <a:buFont typeface="+mj-lt"/>
              <a:buAutoNum type="arabicPeriod"/>
              <a:defRPr/>
            </a:pPr>
            <a:r>
              <a:rPr lang="es-ES_tradnl" sz="2000" dirty="0" smtClean="0">
                <a:latin typeface="Avenir Book" panose="02000503020000020003" pitchFamily="2" charset="0"/>
              </a:rPr>
              <a:t>Cédula </a:t>
            </a:r>
            <a:r>
              <a:rPr lang="es-ES_tradnl" sz="2000" dirty="0" smtClean="0">
                <a:latin typeface="Avenir Book" panose="02000503020000020003" pitchFamily="2" charset="0"/>
              </a:rPr>
              <a:t>Profesional emitida por la </a:t>
            </a:r>
            <a:r>
              <a:rPr lang="es-ES_tradnl" sz="2000" dirty="0" smtClean="0">
                <a:latin typeface="Avenir Book" panose="02000503020000020003" pitchFamily="2" charset="0"/>
              </a:rPr>
              <a:t>Dirección Estatal de Profesiones del Estado de Querétaro, en documento impreso y en formato de credencial (La cual se encuentra en proceso de establecer convenio para su gestión).</a:t>
            </a:r>
          </a:p>
          <a:p>
            <a:pPr lvl="1" algn="just" eaLnBrk="0" hangingPunct="0">
              <a:spcBef>
                <a:spcPct val="20000"/>
              </a:spcBef>
              <a:defRPr/>
            </a:pPr>
            <a:endParaRPr lang="es-ES_tradnl" sz="2000" dirty="0" smtClean="0">
              <a:latin typeface="Avenir Book" panose="02000503020000020003" pitchFamily="2" charset="0"/>
            </a:endParaRPr>
          </a:p>
          <a:p>
            <a:pPr lvl="1" algn="just" eaLnBrk="0" hangingPunct="0">
              <a:spcBef>
                <a:spcPct val="20000"/>
              </a:spcBef>
              <a:defRPr/>
            </a:pPr>
            <a:r>
              <a:rPr lang="es-ES_tradnl" sz="2000" b="1" dirty="0" smtClean="0">
                <a:latin typeface="Avenir Book" panose="02000503020000020003" pitchFamily="2" charset="0"/>
              </a:rPr>
              <a:t>NOTA:</a:t>
            </a:r>
            <a:r>
              <a:rPr lang="es-ES_tradnl" sz="2000" dirty="0" smtClean="0">
                <a:latin typeface="Avenir Book" panose="02000503020000020003" pitchFamily="2" charset="0"/>
              </a:rPr>
              <a:t> El egresado podrá descargar y subir a su expediente electrónico como egresado de la UTSJR la Cédula Profesional emitida por la Dirección General de profesiones de la CDMX.</a:t>
            </a:r>
          </a:p>
          <a:p>
            <a:pPr marL="800100" lvl="1" indent="-342900" algn="just" eaLnBrk="0" hangingPunct="0">
              <a:spcBef>
                <a:spcPct val="20000"/>
              </a:spcBef>
              <a:buFont typeface="+mj-lt"/>
              <a:buAutoNum type="arabicPeriod"/>
              <a:defRPr/>
            </a:pPr>
            <a:endParaRPr lang="es-ES_tradnl" sz="1600" b="1" dirty="0">
              <a:latin typeface="Avenir Book" panose="02000503020000020003" pitchFamily="2" charset="0"/>
            </a:endParaRPr>
          </a:p>
        </p:txBody>
      </p:sp>
    </p:spTree>
    <p:extLst>
      <p:ext uri="{BB962C8B-B14F-4D97-AF65-F5344CB8AC3E}">
        <p14:creationId xmlns:p14="http://schemas.microsoft.com/office/powerpoint/2010/main" val="129058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03204" y="1928947"/>
            <a:ext cx="11800113" cy="4457336"/>
          </a:xfrm>
          <a:prstGeom prst="rect">
            <a:avLst/>
          </a:prstGeom>
          <a:noFill/>
          <a:ln w="57150" cmpd="thickThin">
            <a:solidFill>
              <a:schemeClr val="tx1"/>
            </a:solidFill>
            <a:miter lim="800000"/>
            <a:headEnd/>
            <a:tailEnd/>
          </a:ln>
        </p:spPr>
        <p:txBody>
          <a:bodyPr lIns="144000" rIns="144000"/>
          <a:lstStyle/>
          <a:p>
            <a:pPr marL="457200" lvl="0" indent="-457200" algn="just" eaLnBrk="0" hangingPunct="0">
              <a:buFont typeface="+mj-lt"/>
              <a:buAutoNum type="arabicPeriod"/>
              <a:tabLst>
                <a:tab pos="457200" algn="l"/>
              </a:tabLst>
              <a:defRPr/>
            </a:pPr>
            <a:r>
              <a:rPr lang="es-ES_tradnl" dirty="0" smtClean="0">
                <a:latin typeface="Avenir Book" panose="02000503020000020003" pitchFamily="2" charset="0"/>
              </a:rPr>
              <a:t>Subir </a:t>
            </a:r>
            <a:r>
              <a:rPr lang="es-ES_tradnl" dirty="0">
                <a:latin typeface="Avenir Book" panose="02000503020000020003" pitchFamily="2" charset="0"/>
              </a:rPr>
              <a:t>a tu portal de alumno en tiempo y forma los documentos </a:t>
            </a:r>
            <a:r>
              <a:rPr lang="es-ES_tradnl" dirty="0" smtClean="0">
                <a:latin typeface="Avenir Book" panose="02000503020000020003" pitchFamily="2" charset="0"/>
              </a:rPr>
              <a:t>oficiales y realizar la entrega de tus fotografías en </a:t>
            </a:r>
            <a:r>
              <a:rPr lang="es-ES_tradnl" dirty="0" smtClean="0">
                <a:latin typeface="Avenir Book" panose="02000503020000020003" pitchFamily="2" charset="0"/>
              </a:rPr>
              <a:t>las oficinas de tu Unidad con las compañeras Dalia o Evangelina, según corresponda, respetando fechas </a:t>
            </a:r>
            <a:r>
              <a:rPr lang="es-ES_tradnl" dirty="0" smtClean="0">
                <a:latin typeface="Avenir Book" panose="02000503020000020003" pitchFamily="2" charset="0"/>
              </a:rPr>
              <a:t>y horario </a:t>
            </a:r>
            <a:r>
              <a:rPr lang="es-ES_tradnl" dirty="0" smtClean="0">
                <a:latin typeface="Avenir Book" panose="02000503020000020003" pitchFamily="2" charset="0"/>
              </a:rPr>
              <a:t>de atención </a:t>
            </a:r>
            <a:r>
              <a:rPr lang="es-ES_tradnl" dirty="0" smtClean="0">
                <a:latin typeface="Avenir Book" panose="02000503020000020003" pitchFamily="2" charset="0"/>
              </a:rPr>
              <a:t>que se ten indiquen.</a:t>
            </a:r>
            <a:endParaRPr lang="es-ES_tradnl" dirty="0">
              <a:latin typeface="Avenir Book" panose="02000503020000020003" pitchFamily="2" charset="0"/>
            </a:endParaRPr>
          </a:p>
          <a:p>
            <a:pPr marL="457200" lvl="0" indent="-457200" algn="just" eaLnBrk="0" hangingPunct="0">
              <a:buFont typeface="+mj-lt"/>
              <a:buAutoNum type="arabicPeriod"/>
              <a:tabLst>
                <a:tab pos="457200" algn="l"/>
              </a:tabLst>
              <a:defRPr/>
            </a:pPr>
            <a:endParaRPr lang="es-MX" dirty="0">
              <a:latin typeface="Avenir Book" panose="02000503020000020003" pitchFamily="2" charset="0"/>
            </a:endParaRPr>
          </a:p>
          <a:p>
            <a:pPr marL="457200" lvl="0" indent="-457200" algn="just" eaLnBrk="0" hangingPunct="0">
              <a:buFont typeface="+mj-lt"/>
              <a:buAutoNum type="arabicPeriod"/>
              <a:tabLst>
                <a:tab pos="457200" algn="l"/>
              </a:tabLst>
              <a:defRPr/>
            </a:pPr>
            <a:r>
              <a:rPr lang="es-ES_tradnl" dirty="0">
                <a:latin typeface="Avenir Book" panose="02000503020000020003" pitchFamily="2" charset="0"/>
              </a:rPr>
              <a:t>Una vez definido el lugar para tu estadía, </a:t>
            </a:r>
            <a:r>
              <a:rPr lang="es-ES_tradnl" b="1" dirty="0">
                <a:solidFill>
                  <a:srgbClr val="FF0000"/>
                </a:solidFill>
                <a:latin typeface="Avenir Book" panose="02000503020000020003" pitchFamily="2" charset="0"/>
              </a:rPr>
              <a:t>(a más tardar el </a:t>
            </a:r>
            <a:r>
              <a:rPr lang="es-ES_tradnl" b="1" dirty="0" smtClean="0">
                <a:solidFill>
                  <a:srgbClr val="FF0000"/>
                </a:solidFill>
                <a:latin typeface="Avenir Book" panose="02000503020000020003" pitchFamily="2" charset="0"/>
              </a:rPr>
              <a:t>31</a:t>
            </a:r>
            <a:r>
              <a:rPr lang="es-ES_tradnl" b="1" dirty="0" smtClean="0">
                <a:solidFill>
                  <a:srgbClr val="FF0000"/>
                </a:solidFill>
                <a:latin typeface="Avenir Book" panose="02000503020000020003" pitchFamily="2" charset="0"/>
              </a:rPr>
              <a:t> </a:t>
            </a:r>
            <a:r>
              <a:rPr lang="es-ES_tradnl" b="1" dirty="0">
                <a:solidFill>
                  <a:srgbClr val="FF0000"/>
                </a:solidFill>
                <a:latin typeface="Avenir Book" panose="02000503020000020003" pitchFamily="2" charset="0"/>
              </a:rPr>
              <a:t>de </a:t>
            </a:r>
            <a:r>
              <a:rPr lang="es-ES_tradnl" b="1" dirty="0" smtClean="0">
                <a:solidFill>
                  <a:srgbClr val="FF0000"/>
                </a:solidFill>
                <a:latin typeface="Avenir Book" panose="02000503020000020003" pitchFamily="2" charset="0"/>
              </a:rPr>
              <a:t>marzo </a:t>
            </a:r>
            <a:r>
              <a:rPr lang="es-ES_tradnl" b="1" dirty="0">
                <a:solidFill>
                  <a:srgbClr val="FF0000"/>
                </a:solidFill>
                <a:latin typeface="Avenir Book" panose="02000503020000020003" pitchFamily="2" charset="0"/>
              </a:rPr>
              <a:t>de </a:t>
            </a:r>
            <a:r>
              <a:rPr lang="es-ES_tradnl" b="1" dirty="0" smtClean="0">
                <a:solidFill>
                  <a:srgbClr val="FF0000"/>
                </a:solidFill>
                <a:latin typeface="Avenir Book" panose="02000503020000020003" pitchFamily="2" charset="0"/>
              </a:rPr>
              <a:t>2023)</a:t>
            </a:r>
            <a:r>
              <a:rPr lang="es-ES_tradnl" dirty="0" smtClean="0">
                <a:latin typeface="Avenir Book" panose="02000503020000020003" pitchFamily="2" charset="0"/>
              </a:rPr>
              <a:t>, </a:t>
            </a:r>
            <a:r>
              <a:rPr lang="es-ES_tradnl" dirty="0">
                <a:latin typeface="Avenir Book" panose="02000503020000020003" pitchFamily="2" charset="0"/>
              </a:rPr>
              <a:t>deberás ingresar al Portal del Alumno en el menú </a:t>
            </a:r>
            <a:r>
              <a:rPr lang="es-ES_tradnl" b="1" dirty="0">
                <a:latin typeface="Avenir Book" panose="02000503020000020003" pitchFamily="2" charset="0"/>
              </a:rPr>
              <a:t>Estadías</a:t>
            </a:r>
            <a:r>
              <a:rPr lang="es-ES_tradnl" dirty="0">
                <a:latin typeface="Avenir Book" panose="02000503020000020003" pitchFamily="2" charset="0"/>
              </a:rPr>
              <a:t> para capturar la información referente a la empresa de tu Estadía, </a:t>
            </a:r>
            <a:r>
              <a:rPr lang="es-MX" dirty="0">
                <a:latin typeface="Avenir Book" panose="02000503020000020003" pitchFamily="2" charset="0"/>
              </a:rPr>
              <a:t>cuando hayas terminado dar clic en GUARDAR</a:t>
            </a:r>
            <a:r>
              <a:rPr lang="es-ES_tradnl" dirty="0">
                <a:latin typeface="Avenir Book" panose="02000503020000020003" pitchFamily="2" charset="0"/>
              </a:rPr>
              <a:t>.</a:t>
            </a:r>
          </a:p>
          <a:p>
            <a:pPr marL="457200" lvl="0" indent="-457200" algn="just" eaLnBrk="0" hangingPunct="0">
              <a:buFont typeface="+mj-lt"/>
              <a:buAutoNum type="arabicPeriod"/>
              <a:tabLst>
                <a:tab pos="457200" algn="l"/>
              </a:tabLst>
              <a:defRPr/>
            </a:pPr>
            <a:endParaRPr lang="es-ES_tradnl" dirty="0">
              <a:latin typeface="Avenir Book" panose="02000503020000020003" pitchFamily="2" charset="0"/>
            </a:endParaRPr>
          </a:p>
          <a:p>
            <a:pPr marL="457200" lvl="0" indent="-457200" algn="just" eaLnBrk="0" hangingPunct="0">
              <a:buFont typeface="+mj-lt"/>
              <a:buAutoNum type="arabicPeriod"/>
              <a:tabLst>
                <a:tab pos="457200" algn="l"/>
              </a:tabLst>
              <a:defRPr/>
            </a:pPr>
            <a:r>
              <a:rPr lang="es-ES_tradnl" dirty="0">
                <a:latin typeface="Avenir Book" panose="02000503020000020003" pitchFamily="2" charset="0"/>
              </a:rPr>
              <a:t>En cuanto tu Asesor de Estadía apruebe la información que ingresaste, se podrá generar la carta de presentación que recibirás vía email o presencial según corresponda. </a:t>
            </a:r>
          </a:p>
          <a:p>
            <a:pPr marL="457200" lvl="0" indent="-457200" algn="just" eaLnBrk="0" hangingPunct="0">
              <a:buFont typeface="+mj-lt"/>
              <a:buAutoNum type="arabicPeriod"/>
              <a:tabLst>
                <a:tab pos="457200" algn="l"/>
              </a:tabLst>
              <a:defRPr/>
            </a:pPr>
            <a:endParaRPr lang="es-MX" dirty="0">
              <a:latin typeface="Avenir Book" panose="02000503020000020003" pitchFamily="2" charset="0"/>
            </a:endParaRPr>
          </a:p>
          <a:p>
            <a:pPr marL="457200" lvl="0" indent="-457200" algn="just" eaLnBrk="0" hangingPunct="0">
              <a:buFont typeface="+mj-lt"/>
              <a:buAutoNum type="arabicPeriod"/>
              <a:tabLst>
                <a:tab pos="457200" algn="l"/>
              </a:tabLst>
              <a:defRPr/>
            </a:pPr>
            <a:r>
              <a:rPr lang="es-ES_tradnl" dirty="0">
                <a:latin typeface="Avenir Book" panose="02000503020000020003" pitchFamily="2" charset="0"/>
              </a:rPr>
              <a:t>Complementar los datos de la empresa en el mismo apartado de Estadías de tu Portal de Alumno, a partir de ese momento, tu Asesor de Estadía será el encargado de dar seguimiento a tu proyecto.</a:t>
            </a:r>
          </a:p>
          <a:p>
            <a:pPr marL="457200" lvl="0" indent="-457200" algn="just" eaLnBrk="0" hangingPunct="0">
              <a:buFont typeface="+mj-lt"/>
              <a:buAutoNum type="arabicPeriod"/>
              <a:tabLst>
                <a:tab pos="457200" algn="l"/>
              </a:tabLst>
              <a:defRPr/>
            </a:pPr>
            <a:endParaRPr lang="es-MX" dirty="0">
              <a:latin typeface="Avenir Book" panose="02000503020000020003" pitchFamily="2" charset="0"/>
            </a:endParaRPr>
          </a:p>
          <a:p>
            <a:pPr marL="457200" lvl="0" indent="-457200" algn="just" eaLnBrk="0" hangingPunct="0">
              <a:buFont typeface="+mj-lt"/>
              <a:buAutoNum type="arabicPeriod"/>
              <a:tabLst>
                <a:tab pos="457200" algn="l"/>
              </a:tabLst>
              <a:defRPr/>
            </a:pPr>
            <a:r>
              <a:rPr lang="es-ES_tradnl" dirty="0">
                <a:latin typeface="Avenir Book" panose="02000503020000020003" pitchFamily="2" charset="0"/>
              </a:rPr>
              <a:t>Concluir satisfactoriamente el proyecto de estadía, correspondiente al 6º cuatrimestre (mayo-agosto </a:t>
            </a:r>
            <a:r>
              <a:rPr lang="es-ES_tradnl" dirty="0" smtClean="0">
                <a:latin typeface="Avenir Book" panose="02000503020000020003" pitchFamily="2" charset="0"/>
              </a:rPr>
              <a:t>2023).</a:t>
            </a:r>
            <a:endParaRPr lang="es-ES_tradnl" dirty="0">
              <a:latin typeface="Avenir Book" panose="02000503020000020003" pitchFamily="2" charset="0"/>
            </a:endParaRPr>
          </a:p>
          <a:p>
            <a:pPr marL="457200" lvl="0" indent="-457200" algn="just" eaLnBrk="0" hangingPunct="0">
              <a:buFont typeface="+mj-lt"/>
              <a:buAutoNum type="arabicPeriod"/>
              <a:tabLst>
                <a:tab pos="457200" algn="l"/>
              </a:tabLst>
              <a:defRPr/>
            </a:pPr>
            <a:endParaRPr lang="es-MX" sz="1600" dirty="0">
              <a:latin typeface="Avenir LT Std 45 Book" panose="020B0502020203020204" pitchFamily="34" charset="0"/>
            </a:endParaRP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1320799" y="1193072"/>
            <a:ext cx="9535883"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r>
              <a:rPr lang="es-ES_tradnl" sz="1400" dirty="0" smtClean="0">
                <a:solidFill>
                  <a:schemeClr val="tx1"/>
                </a:solidFill>
                <a:latin typeface="Avenir Book" panose="02000503020000020003" pitchFamily="2" charset="0"/>
              </a:rPr>
              <a:t/>
            </a:r>
            <a:br>
              <a:rPr lang="es-ES_tradnl" sz="1400" dirty="0" smtClean="0">
                <a:solidFill>
                  <a:schemeClr val="tx1"/>
                </a:solidFill>
                <a:latin typeface="Avenir Book" panose="02000503020000020003" pitchFamily="2" charset="0"/>
              </a:rPr>
            </a:br>
            <a:r>
              <a:rPr lang="es-ES" sz="2200" dirty="0" smtClean="0">
                <a:solidFill>
                  <a:schemeClr val="tx1"/>
                </a:solidFill>
                <a:latin typeface="Avenir Book" panose="02000503020000020003" pitchFamily="2" charset="0"/>
              </a:rPr>
              <a:t>GUÍA DE 13 PASOS PARA REALIZAR EL TRÁMITE DE TITULACIÓN TSU</a:t>
            </a:r>
            <a:endParaRPr lang="es-MX" sz="22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3884270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1039</TotalTime>
  <Words>2519</Words>
  <Application>Microsoft Office PowerPoint</Application>
  <PresentationFormat>Panorámica</PresentationFormat>
  <Paragraphs>136</Paragraphs>
  <Slides>18</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Avenir Book</vt:lpstr>
      <vt:lpstr>Avenir LT Std 45 Book</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Puntos importantes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UTSJCP14950</cp:lastModifiedBy>
  <cp:revision>55</cp:revision>
  <dcterms:created xsi:type="dcterms:W3CDTF">2022-10-24T13:46:48Z</dcterms:created>
  <dcterms:modified xsi:type="dcterms:W3CDTF">2023-02-03T17:00:20Z</dcterms:modified>
</cp:coreProperties>
</file>